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jm4x/wlmtKlTIbPGg9JiArzVj7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FR"/>
              <a:t>Hello, </a:t>
            </a:r>
            <a:endParaRPr/>
          </a:p>
          <a:p>
            <a:pPr indent="0" lvl="0" marL="0" rtl="0" algn="l">
              <a:spcBef>
                <a:spcPts val="0"/>
              </a:spcBef>
              <a:spcAft>
                <a:spcPts val="0"/>
              </a:spcAft>
              <a:buSzPts val="1100"/>
              <a:buNone/>
            </a:pPr>
            <a:r>
              <a:rPr lang="fr-FR"/>
              <a:t>Today I am going to tell you about an essential tool that is used when capitalising on an experience or activity: the assessment interview.</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Now, let's talk about the actual interview.</a:t>
            </a:r>
            <a:endParaRPr/>
          </a:p>
        </p:txBody>
      </p:sp>
      <p:sp>
        <p:nvSpPr>
          <p:cNvPr id="156" name="Google Shape;15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FR"/>
              <a:t>It is always more pleasant for the person to have the interview in a familiar environment, rather than in an office.</a:t>
            </a:r>
            <a:endParaRPr/>
          </a:p>
          <a:p>
            <a:pPr indent="0" lvl="0" marL="0" rtl="0" algn="l">
              <a:spcBef>
                <a:spcPts val="0"/>
              </a:spcBef>
              <a:spcAft>
                <a:spcPts val="0"/>
              </a:spcAft>
              <a:buSzPts val="1100"/>
              <a:buNone/>
            </a:pPr>
            <a:r>
              <a:rPr lang="fr-FR"/>
              <a:t>Also, this is not a job interview: no reason to face the person, but rather to adopt a natural discussion posture.</a:t>
            </a:r>
            <a:endParaRPr/>
          </a:p>
        </p:txBody>
      </p:sp>
      <p:sp>
        <p:nvSpPr>
          <p:cNvPr id="162" name="Google Shape;16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Although capitalisation favors debate, it is important to follow the interview guide. During interviews, we often notice a deviation that does not provide the information we are looking for. Rephrasing or clarifying questions is often useful.</a:t>
            </a:r>
            <a:endParaRPr/>
          </a:p>
          <a:p>
            <a:pPr indent="0" lvl="0" marL="0" rtl="0" algn="l">
              <a:spcBef>
                <a:spcPts val="0"/>
              </a:spcBef>
              <a:spcAft>
                <a:spcPts val="0"/>
              </a:spcAft>
              <a:buNone/>
            </a:pPr>
            <a:r>
              <a:rPr lang="fr-FR"/>
              <a:t>Sometimes it may be necessary to skip some questions if it is clear that the person does not understand the subject. Though, if the person is unable to answer too many questions, it may affect their self-esteem.</a:t>
            </a:r>
            <a:endParaRPr/>
          </a:p>
        </p:txBody>
      </p:sp>
      <p:sp>
        <p:nvSpPr>
          <p:cNvPr id="173" name="Google Shape;17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FR"/>
              <a:t>The interviews can be based on notes, audio recordings or even a video. </a:t>
            </a:r>
            <a:endParaRPr/>
          </a:p>
          <a:p>
            <a:pPr indent="0" lvl="0" marL="0" rtl="0" algn="l">
              <a:spcBef>
                <a:spcPts val="0"/>
              </a:spcBef>
              <a:spcAft>
                <a:spcPts val="0"/>
              </a:spcAft>
              <a:buSzPts val="1100"/>
              <a:buNone/>
            </a:pPr>
            <a:r>
              <a:rPr lang="fr-FR"/>
              <a:t>To process the interview, all the statements are collected and then the different answers given to the same question or topic are analysed.</a:t>
            </a:r>
            <a:endParaRPr/>
          </a:p>
        </p:txBody>
      </p:sp>
      <p:sp>
        <p:nvSpPr>
          <p:cNvPr id="181" name="Google Shape;18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First of all, it is important to say that capitalisation interviews are a good tool, but other activities should also be used to get other information: for example, surveys or brainstorming workshops (as shown in the photo).</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The first step in the interview process is the identification of the people who will be your interviewees.</a:t>
            </a:r>
            <a:endParaRPr/>
          </a:p>
        </p:txBody>
      </p:sp>
      <p:sp>
        <p:nvSpPr>
          <p:cNvPr id="104" name="Google Shape;10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Let's remember that capitalisation means moving from an experience to shareable knowledge. It is therefore useful to interview people who played different roles in the experience. In the case of a collective action - i.e. an action involving several groups of agents, it is paramount to interview people from these different groups.</a:t>
            </a:r>
            <a:endParaRPr/>
          </a:p>
        </p:txBody>
      </p:sp>
      <p:sp>
        <p:nvSpPr>
          <p:cNvPr id="110" name="Google Shape;11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 efficiency, it is also important to contact people who played a key role so that they can provide full information.</a:t>
            </a:r>
            <a:endParaRPr/>
          </a:p>
        </p:txBody>
      </p:sp>
      <p:sp>
        <p:nvSpPr>
          <p:cNvPr id="119" name="Google Shape;11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Once the people who need to be interviewed have been identified, an interview guide will be set up.</a:t>
            </a:r>
            <a:endParaRPr/>
          </a:p>
        </p:txBody>
      </p:sp>
      <p:sp>
        <p:nvSpPr>
          <p:cNvPr id="125" name="Google Shape;12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fr-FR"/>
              <a:t>Prior to capitalisation, terms of reference have been drawn up. These must be taken into account in order to design an interview guide that is relevant to the information you are looking for.</a:t>
            </a:r>
            <a:endParaRPr/>
          </a:p>
          <a:p>
            <a:pPr indent="0" lvl="0" marL="0" marR="0" rtl="0" algn="l">
              <a:lnSpc>
                <a:spcPct val="100000"/>
              </a:lnSpc>
              <a:spcBef>
                <a:spcPts val="0"/>
              </a:spcBef>
              <a:spcAft>
                <a:spcPts val="0"/>
              </a:spcAft>
              <a:buClr>
                <a:schemeClr val="dk1"/>
              </a:buClr>
              <a:buSzPts val="1100"/>
              <a:buFont typeface="Arial"/>
              <a:buNone/>
            </a:pPr>
            <a:r>
              <a:rPr lang="fr-FR"/>
              <a:t>For example, in the case of a collaborative work camp with several agents, if we want to know</a:t>
            </a:r>
            <a:r>
              <a:rPr b="1" lang="fr-FR"/>
              <a:t> how the agents worked together,</a:t>
            </a:r>
            <a:r>
              <a:rPr lang="fr-FR"/>
              <a:t> it is useless to spend too much time asking the participants about the financial management of this action.</a:t>
            </a:r>
            <a:endParaRPr/>
          </a:p>
        </p:txBody>
      </p:sp>
      <p:sp>
        <p:nvSpPr>
          <p:cNvPr id="131" name="Google Shape;13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FR"/>
              <a:t>The questions asked should be open-ended and not inspire a yes or no answer.</a:t>
            </a:r>
            <a:endParaRPr/>
          </a:p>
          <a:p>
            <a:pPr indent="0" lvl="0" marL="0" rtl="0" algn="l">
              <a:spcBef>
                <a:spcPts val="0"/>
              </a:spcBef>
              <a:spcAft>
                <a:spcPts val="0"/>
              </a:spcAft>
              <a:buSzPts val="1100"/>
              <a:buNone/>
            </a:pPr>
            <a:r>
              <a:rPr lang="fr-FR"/>
              <a:t>The interview guides will be different for each agent. However, key questions should be asked to everyone in order to draw out different experiences.</a:t>
            </a:r>
            <a:endParaRPr/>
          </a:p>
        </p:txBody>
      </p:sp>
      <p:sp>
        <p:nvSpPr>
          <p:cNvPr id="142" name="Google Shape;14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Capitalisation is not a survey or a statistical study: the wording of questions may vary from one interview to another until we can get an answer, but the meaning of the question should not change.</a:t>
            </a:r>
            <a:endParaRPr/>
          </a:p>
        </p:txBody>
      </p:sp>
      <p:sp>
        <p:nvSpPr>
          <p:cNvPr id="149" name="Google Shape;14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4" name="Shape 54"/>
        <p:cNvGrpSpPr/>
        <p:nvPr/>
      </p:nvGrpSpPr>
      <p:grpSpPr>
        <a:xfrm>
          <a:off x="0" y="0"/>
          <a:ext cx="0" cy="0"/>
          <a:chOff x="0" y="0"/>
          <a:chExt cx="0" cy="0"/>
        </a:xfrm>
      </p:grpSpPr>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3"/>
          <p:cNvSpPr/>
          <p:nvPr>
            <p:ph idx="2" type="pic"/>
          </p:nvPr>
        </p:nvSpPr>
        <p:spPr>
          <a:xfrm>
            <a:off x="5183188" y="987425"/>
            <a:ext cx="6172200" cy="4873625"/>
          </a:xfrm>
          <a:prstGeom prst="rect">
            <a:avLst/>
          </a:prstGeom>
          <a:noFill/>
          <a:ln>
            <a:noFill/>
          </a:ln>
        </p:spPr>
      </p:sp>
      <p:sp>
        <p:nvSpPr>
          <p:cNvPr id="68" name="Google Shape;6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5.jpg"/><Relationship Id="rId6"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64000"/>
          </a:blip>
          <a:tile algn="tl" flip="none" tx="0" sx="100000" ty="0" sy="100000"/>
        </a:blipFill>
      </p:bgPr>
    </p:bg>
    <p:spTree>
      <p:nvGrpSpPr>
        <p:cNvPr id="88" name="Shape 88"/>
        <p:cNvGrpSpPr/>
        <p:nvPr/>
      </p:nvGrpSpPr>
      <p:grpSpPr>
        <a:xfrm>
          <a:off x="0" y="0"/>
          <a:ext cx="0" cy="0"/>
          <a:chOff x="0" y="0"/>
          <a:chExt cx="0" cy="0"/>
        </a:xfrm>
      </p:grpSpPr>
      <p:sp>
        <p:nvSpPr>
          <p:cNvPr id="89" name="Google Shape;89;p1"/>
          <p:cNvSpPr txBox="1"/>
          <p:nvPr>
            <p:ph type="ctrTitle"/>
          </p:nvPr>
        </p:nvSpPr>
        <p:spPr>
          <a:xfrm>
            <a:off x="1625600" y="1371601"/>
            <a:ext cx="9144000" cy="111220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fr-FR"/>
              <a:t>Our Tools</a:t>
            </a:r>
            <a:endParaRPr b="1"/>
          </a:p>
        </p:txBody>
      </p:sp>
      <p:sp>
        <p:nvSpPr>
          <p:cNvPr id="90" name="Google Shape;90;p1"/>
          <p:cNvSpPr txBox="1"/>
          <p:nvPr>
            <p:ph idx="1" type="subTitle"/>
          </p:nvPr>
        </p:nvSpPr>
        <p:spPr>
          <a:xfrm>
            <a:off x="1625600" y="3264791"/>
            <a:ext cx="9144000" cy="82542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None/>
            </a:pPr>
            <a:r>
              <a:rPr lang="fr-FR" sz="3600"/>
              <a:t>C</a:t>
            </a:r>
            <a:r>
              <a:rPr lang="fr-FR" sz="3600"/>
              <a:t>apitalisation Assessment Interviews</a:t>
            </a:r>
            <a:endParaRPr sz="3600"/>
          </a:p>
        </p:txBody>
      </p:sp>
      <p:pic>
        <p:nvPicPr>
          <p:cNvPr id="91" name="Google Shape;91;p1"/>
          <p:cNvPicPr preferRelativeResize="0"/>
          <p:nvPr/>
        </p:nvPicPr>
        <p:blipFill rotWithShape="1">
          <a:blip r:embed="rId4">
            <a:alphaModFix/>
          </a:blip>
          <a:srcRect b="0" l="0" r="0" t="0"/>
          <a:stretch/>
        </p:blipFill>
        <p:spPr>
          <a:xfrm>
            <a:off x="2188123" y="4666999"/>
            <a:ext cx="1799678" cy="1754873"/>
          </a:xfrm>
          <a:prstGeom prst="rect">
            <a:avLst/>
          </a:prstGeom>
          <a:noFill/>
          <a:ln>
            <a:noFill/>
          </a:ln>
        </p:spPr>
      </p:pic>
      <p:pic>
        <p:nvPicPr>
          <p:cNvPr id="92" name="Google Shape;92;p1"/>
          <p:cNvPicPr preferRelativeResize="0"/>
          <p:nvPr/>
        </p:nvPicPr>
        <p:blipFill rotWithShape="1">
          <a:blip r:embed="rId5">
            <a:alphaModFix/>
          </a:blip>
          <a:srcRect b="0" l="0" r="0" t="0"/>
          <a:stretch/>
        </p:blipFill>
        <p:spPr>
          <a:xfrm>
            <a:off x="7961074" y="4666998"/>
            <a:ext cx="2579926" cy="17548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64000"/>
          </a:blip>
          <a:tile algn="tl" flip="none" tx="0" sx="100000" ty="0" sy="100000"/>
        </a:blipFill>
      </p:bgPr>
    </p:bg>
    <p:spTree>
      <p:nvGrpSpPr>
        <p:cNvPr id="157" name="Shape 157"/>
        <p:cNvGrpSpPr/>
        <p:nvPr/>
      </p:nvGrpSpPr>
      <p:grpSpPr>
        <a:xfrm>
          <a:off x="0" y="0"/>
          <a:ext cx="0" cy="0"/>
          <a:chOff x="0" y="0"/>
          <a:chExt cx="0" cy="0"/>
        </a:xfrm>
      </p:grpSpPr>
      <p:sp>
        <p:nvSpPr>
          <p:cNvPr id="158" name="Google Shape;158;p10"/>
          <p:cNvSpPr txBox="1"/>
          <p:nvPr>
            <p:ph type="ctrTitle"/>
          </p:nvPr>
        </p:nvSpPr>
        <p:spPr>
          <a:xfrm>
            <a:off x="957826" y="2775975"/>
            <a:ext cx="10225548" cy="111220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fr-FR"/>
              <a:t>The Interview</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64000"/>
          </a:blip>
          <a:tile algn="tl" flip="none" tx="0" sx="100000" ty="0" sy="100000"/>
        </a:blipFill>
      </p:bgPr>
    </p:bg>
    <p:spTree>
      <p:nvGrpSpPr>
        <p:cNvPr id="163" name="Shape 163"/>
        <p:cNvGrpSpPr/>
        <p:nvPr/>
      </p:nvGrpSpPr>
      <p:grpSpPr>
        <a:xfrm>
          <a:off x="0" y="0"/>
          <a:ext cx="0" cy="0"/>
          <a:chOff x="0" y="0"/>
          <a:chExt cx="0" cy="0"/>
        </a:xfrm>
      </p:grpSpPr>
      <p:sp>
        <p:nvSpPr>
          <p:cNvPr id="164" name="Google Shape;164;p11"/>
          <p:cNvSpPr txBox="1"/>
          <p:nvPr>
            <p:ph idx="1" type="subTitle"/>
          </p:nvPr>
        </p:nvSpPr>
        <p:spPr>
          <a:xfrm>
            <a:off x="1765300" y="366386"/>
            <a:ext cx="9144000" cy="1688281"/>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SzPts val="3200"/>
              <a:buNone/>
            </a:pPr>
            <a:r>
              <a:rPr lang="fr-FR" sz="3200"/>
              <a:t>Set the interview in a familiar environment for the person.</a:t>
            </a:r>
            <a:endParaRPr/>
          </a:p>
          <a:p>
            <a:pPr indent="0" lvl="0" marL="0" rtl="0" algn="just">
              <a:lnSpc>
                <a:spcPct val="90000"/>
              </a:lnSpc>
              <a:spcBef>
                <a:spcPts val="0"/>
              </a:spcBef>
              <a:spcAft>
                <a:spcPts val="0"/>
              </a:spcAft>
              <a:buClr>
                <a:schemeClr val="dk1"/>
              </a:buClr>
              <a:buSzPts val="3200"/>
              <a:buNone/>
            </a:pPr>
            <a:r>
              <a:t/>
            </a:r>
            <a:endParaRPr sz="3200"/>
          </a:p>
        </p:txBody>
      </p:sp>
      <p:sp>
        <p:nvSpPr>
          <p:cNvPr id="165" name="Google Shape;165;p11"/>
          <p:cNvSpPr txBox="1"/>
          <p:nvPr/>
        </p:nvSpPr>
        <p:spPr>
          <a:xfrm>
            <a:off x="1765300" y="1299416"/>
            <a:ext cx="9144000" cy="1205681"/>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3200"/>
              <a:buFont typeface="Arial"/>
              <a:buNone/>
            </a:pPr>
            <a:r>
              <a:rPr lang="fr-FR" sz="3200">
                <a:solidFill>
                  <a:schemeClr val="dk1"/>
                </a:solidFill>
                <a:latin typeface="Calibri"/>
                <a:ea typeface="Calibri"/>
                <a:cs typeface="Calibri"/>
                <a:sym typeface="Calibri"/>
              </a:rPr>
              <a:t>Avoid sitting face-to-face. Choose a natural conversational posture.</a:t>
            </a:r>
            <a:endParaRPr/>
          </a:p>
        </p:txBody>
      </p:sp>
      <p:pic>
        <p:nvPicPr>
          <p:cNvPr id="166" name="Google Shape;166;p11"/>
          <p:cNvPicPr preferRelativeResize="0"/>
          <p:nvPr/>
        </p:nvPicPr>
        <p:blipFill rotWithShape="1">
          <a:blip r:embed="rId4">
            <a:alphaModFix/>
          </a:blip>
          <a:srcRect b="2789" l="11435" r="10843" t="0"/>
          <a:stretch/>
        </p:blipFill>
        <p:spPr>
          <a:xfrm>
            <a:off x="1215342" y="2417049"/>
            <a:ext cx="3336338" cy="3129688"/>
          </a:xfrm>
          <a:prstGeom prst="rect">
            <a:avLst/>
          </a:prstGeom>
          <a:noFill/>
          <a:ln cap="flat" cmpd="sng" w="28575">
            <a:solidFill>
              <a:srgbClr val="FF0000"/>
            </a:solidFill>
            <a:prstDash val="solid"/>
            <a:round/>
            <a:headEnd len="sm" w="sm" type="none"/>
            <a:tailEnd len="sm" w="sm" type="none"/>
          </a:ln>
        </p:spPr>
      </p:pic>
      <p:pic>
        <p:nvPicPr>
          <p:cNvPr id="167" name="Google Shape;167;p11"/>
          <p:cNvPicPr preferRelativeResize="0"/>
          <p:nvPr/>
        </p:nvPicPr>
        <p:blipFill rotWithShape="1">
          <a:blip r:embed="rId5">
            <a:alphaModFix/>
          </a:blip>
          <a:srcRect b="1670" l="11187" r="0" t="2"/>
          <a:stretch/>
        </p:blipFill>
        <p:spPr>
          <a:xfrm>
            <a:off x="7722037" y="2417049"/>
            <a:ext cx="3737221" cy="3103216"/>
          </a:xfrm>
          <a:prstGeom prst="rect">
            <a:avLst/>
          </a:prstGeom>
          <a:noFill/>
          <a:ln cap="flat" cmpd="sng" w="28575">
            <a:solidFill>
              <a:srgbClr val="00B050"/>
            </a:solidFill>
            <a:prstDash val="solid"/>
            <a:round/>
            <a:headEnd len="sm" w="sm" type="none"/>
            <a:tailEnd len="sm" w="sm" type="none"/>
          </a:ln>
        </p:spPr>
      </p:pic>
      <p:sp>
        <p:nvSpPr>
          <p:cNvPr id="168" name="Google Shape;168;p11"/>
          <p:cNvSpPr/>
          <p:nvPr/>
        </p:nvSpPr>
        <p:spPr>
          <a:xfrm>
            <a:off x="2146911" y="5546737"/>
            <a:ext cx="1473200" cy="1413934"/>
          </a:xfrm>
          <a:prstGeom prst="mathMultiply">
            <a:avLst>
              <a:gd fmla="val 23520" name="adj1"/>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9" name="Google Shape;169;p11"/>
          <p:cNvPicPr preferRelativeResize="0"/>
          <p:nvPr/>
        </p:nvPicPr>
        <p:blipFill rotWithShape="1">
          <a:blip r:embed="rId6">
            <a:alphaModFix/>
          </a:blip>
          <a:srcRect b="0" l="0" r="0" t="0"/>
          <a:stretch/>
        </p:blipFill>
        <p:spPr>
          <a:xfrm>
            <a:off x="9153524" y="5666860"/>
            <a:ext cx="981877" cy="10070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64000"/>
          </a:blip>
          <a:tile algn="tl" flip="none" tx="0" sx="100000" ty="0" sy="100000"/>
        </a:blipFill>
      </p:bgPr>
    </p:bg>
    <p:spTree>
      <p:nvGrpSpPr>
        <p:cNvPr id="174" name="Shape 174"/>
        <p:cNvGrpSpPr/>
        <p:nvPr/>
      </p:nvGrpSpPr>
      <p:grpSpPr>
        <a:xfrm>
          <a:off x="0" y="0"/>
          <a:ext cx="0" cy="0"/>
          <a:chOff x="0" y="0"/>
          <a:chExt cx="0" cy="0"/>
        </a:xfrm>
      </p:grpSpPr>
      <p:sp>
        <p:nvSpPr>
          <p:cNvPr id="175" name="Google Shape;175;p12"/>
          <p:cNvSpPr txBox="1"/>
          <p:nvPr>
            <p:ph idx="1" type="subTitle"/>
          </p:nvPr>
        </p:nvSpPr>
        <p:spPr>
          <a:xfrm>
            <a:off x="1574800" y="1042219"/>
            <a:ext cx="9144000" cy="799281"/>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3600"/>
              <a:buNone/>
            </a:pPr>
            <a:r>
              <a:rPr lang="fr-FR" sz="3600"/>
              <a:t>Follow the interview guide.</a:t>
            </a:r>
            <a:endParaRPr sz="3600"/>
          </a:p>
        </p:txBody>
      </p:sp>
      <p:sp>
        <p:nvSpPr>
          <p:cNvPr id="176" name="Google Shape;176;p12"/>
          <p:cNvSpPr txBox="1"/>
          <p:nvPr/>
        </p:nvSpPr>
        <p:spPr>
          <a:xfrm>
            <a:off x="1574800" y="2705919"/>
            <a:ext cx="9144000" cy="659581"/>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3600"/>
              <a:buFont typeface="Arial"/>
              <a:buNone/>
            </a:pPr>
            <a:r>
              <a:rPr lang="fr-FR" sz="3600">
                <a:solidFill>
                  <a:schemeClr val="dk1"/>
                </a:solidFill>
                <a:latin typeface="Calibri"/>
                <a:ea typeface="Calibri"/>
                <a:cs typeface="Calibri"/>
                <a:sym typeface="Calibri"/>
              </a:rPr>
              <a:t>Do not hesitate to rephrase the questions.</a:t>
            </a:r>
            <a:endParaRPr sz="3600">
              <a:solidFill>
                <a:schemeClr val="dk1"/>
              </a:solidFill>
              <a:latin typeface="Calibri"/>
              <a:ea typeface="Calibri"/>
              <a:cs typeface="Calibri"/>
              <a:sym typeface="Calibri"/>
            </a:endParaRPr>
          </a:p>
        </p:txBody>
      </p:sp>
      <p:sp>
        <p:nvSpPr>
          <p:cNvPr id="177" name="Google Shape;177;p12"/>
          <p:cNvSpPr txBox="1"/>
          <p:nvPr/>
        </p:nvSpPr>
        <p:spPr>
          <a:xfrm>
            <a:off x="1574800" y="4229919"/>
            <a:ext cx="9144000" cy="1421581"/>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3600"/>
              <a:buFont typeface="Arial"/>
              <a:buNone/>
            </a:pPr>
            <a:r>
              <a:rPr lang="fr-FR" sz="3600">
                <a:solidFill>
                  <a:schemeClr val="dk1"/>
                </a:solidFill>
                <a:latin typeface="Calibri"/>
                <a:ea typeface="Calibri"/>
                <a:cs typeface="Calibri"/>
                <a:sym typeface="Calibri"/>
              </a:rPr>
              <a:t>Skip a question if you realise the person can't answer it.</a:t>
            </a:r>
            <a:endParaRPr sz="36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64000"/>
          </a:blip>
          <a:tile algn="tl" flip="none" tx="0" sx="100000" ty="0" sy="100000"/>
        </a:blipFill>
      </p:bgPr>
    </p:bg>
    <p:spTree>
      <p:nvGrpSpPr>
        <p:cNvPr id="182" name="Shape 182"/>
        <p:cNvGrpSpPr/>
        <p:nvPr/>
      </p:nvGrpSpPr>
      <p:grpSpPr>
        <a:xfrm>
          <a:off x="0" y="0"/>
          <a:ext cx="0" cy="0"/>
          <a:chOff x="0" y="0"/>
          <a:chExt cx="0" cy="0"/>
        </a:xfrm>
      </p:grpSpPr>
      <p:sp>
        <p:nvSpPr>
          <p:cNvPr id="183" name="Google Shape;183;p13"/>
          <p:cNvSpPr txBox="1"/>
          <p:nvPr>
            <p:ph idx="1" type="subTitle"/>
          </p:nvPr>
        </p:nvSpPr>
        <p:spPr>
          <a:xfrm>
            <a:off x="1625600" y="2262407"/>
            <a:ext cx="9144000" cy="1472381"/>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3600"/>
              <a:buNone/>
            </a:pPr>
            <a:r>
              <a:rPr lang="fr-FR" sz="3600"/>
              <a:t>Writing, sound recording, video, … : depending on available resources and your preferences.</a:t>
            </a:r>
            <a:endParaRPr sz="3600"/>
          </a:p>
        </p:txBody>
      </p:sp>
      <p:sp>
        <p:nvSpPr>
          <p:cNvPr id="184" name="Google Shape;184;p13"/>
          <p:cNvSpPr txBox="1"/>
          <p:nvPr>
            <p:ph type="ctrTitle"/>
          </p:nvPr>
        </p:nvSpPr>
        <p:spPr>
          <a:xfrm>
            <a:off x="1084826" y="667775"/>
            <a:ext cx="10225548" cy="111220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6000"/>
              <a:buFont typeface="Calibri"/>
              <a:buNone/>
            </a:pPr>
            <a:r>
              <a:rPr b="1" lang="fr-FR">
                <a:solidFill>
                  <a:srgbClr val="FF0000"/>
                </a:solidFill>
              </a:rPr>
              <a:t>Handling the Interview</a:t>
            </a:r>
            <a:endParaRPr b="1">
              <a:solidFill>
                <a:srgbClr val="FF0000"/>
              </a:solidFill>
            </a:endParaRPr>
          </a:p>
        </p:txBody>
      </p:sp>
      <p:sp>
        <p:nvSpPr>
          <p:cNvPr id="185" name="Google Shape;185;p13"/>
          <p:cNvSpPr txBox="1"/>
          <p:nvPr/>
        </p:nvSpPr>
        <p:spPr>
          <a:xfrm>
            <a:off x="1625600" y="4217218"/>
            <a:ext cx="9144000" cy="1954981"/>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3600"/>
              <a:buFont typeface="Arial"/>
              <a:buNone/>
            </a:pPr>
            <a:r>
              <a:rPr lang="fr-FR" sz="3600">
                <a:solidFill>
                  <a:schemeClr val="dk1"/>
                </a:solidFill>
                <a:latin typeface="Calibri"/>
                <a:ea typeface="Calibri"/>
                <a:cs typeface="Calibri"/>
                <a:sym typeface="Calibri"/>
              </a:rPr>
              <a:t>When processing the interview, collect the testimonies and compare the answers given to the same question/topic.</a:t>
            </a:r>
            <a:endParaRPr sz="3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64000"/>
          </a:blip>
          <a:tile algn="tl" flip="none" tx="0" sx="100000" ty="0" sy="100000"/>
        </a:blipFill>
      </p:bgPr>
    </p:bg>
    <p:spTree>
      <p:nvGrpSpPr>
        <p:cNvPr id="97" name="Shape 97"/>
        <p:cNvGrpSpPr/>
        <p:nvPr/>
      </p:nvGrpSpPr>
      <p:grpSpPr>
        <a:xfrm>
          <a:off x="0" y="0"/>
          <a:ext cx="0" cy="0"/>
          <a:chOff x="0" y="0"/>
          <a:chExt cx="0" cy="0"/>
        </a:xfrm>
      </p:grpSpPr>
      <p:sp>
        <p:nvSpPr>
          <p:cNvPr id="98" name="Google Shape;98;p2"/>
          <p:cNvSpPr txBox="1"/>
          <p:nvPr>
            <p:ph type="ctrTitle"/>
          </p:nvPr>
        </p:nvSpPr>
        <p:spPr>
          <a:xfrm>
            <a:off x="5943600" y="100540"/>
            <a:ext cx="6177280" cy="395294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fr-FR" sz="3600"/>
              <a:t>Interviews are useful capitalisation tools</a:t>
            </a:r>
            <a:r>
              <a:rPr lang="fr-FR" sz="3600">
                <a:latin typeface="Calibri"/>
                <a:ea typeface="Calibri"/>
                <a:cs typeface="Calibri"/>
                <a:sym typeface="Calibri"/>
              </a:rPr>
              <a:t>.</a:t>
            </a:r>
            <a:endParaRPr sz="3600"/>
          </a:p>
          <a:p>
            <a:pPr indent="0" lvl="0" marL="0" rtl="0" algn="l">
              <a:lnSpc>
                <a:spcPct val="90000"/>
              </a:lnSpc>
              <a:spcBef>
                <a:spcPts val="0"/>
              </a:spcBef>
              <a:spcAft>
                <a:spcPts val="0"/>
              </a:spcAft>
              <a:buClr>
                <a:schemeClr val="dk1"/>
              </a:buClr>
              <a:buSzPts val="3600"/>
              <a:buFont typeface="Calibri"/>
              <a:buNone/>
            </a:pPr>
            <a:r>
              <a:rPr lang="fr-FR" sz="3600"/>
              <a:t>Other tools can help you gather information,</a:t>
            </a:r>
            <a:r>
              <a:rPr lang="fr-FR" sz="3600">
                <a:latin typeface="Calibri"/>
                <a:ea typeface="Calibri"/>
                <a:cs typeface="Calibri"/>
                <a:sym typeface="Calibri"/>
              </a:rPr>
              <a:t> </a:t>
            </a:r>
            <a:r>
              <a:rPr lang="fr-FR" sz="3600"/>
              <a:t>such as</a:t>
            </a:r>
            <a:r>
              <a:rPr lang="fr-FR" sz="3600">
                <a:latin typeface="Calibri"/>
                <a:ea typeface="Calibri"/>
                <a:cs typeface="Calibri"/>
                <a:sym typeface="Calibri"/>
              </a:rPr>
              <a:t> : </a:t>
            </a:r>
            <a:r>
              <a:rPr lang="fr-FR" sz="3600"/>
              <a:t>Brainstorming workshops</a:t>
            </a:r>
            <a:r>
              <a:rPr lang="fr-FR" sz="3600">
                <a:latin typeface="Calibri"/>
                <a:ea typeface="Calibri"/>
                <a:cs typeface="Calibri"/>
                <a:sym typeface="Calibri"/>
              </a:rPr>
              <a:t>, </a:t>
            </a:r>
            <a:r>
              <a:rPr lang="fr-FR" sz="3600"/>
              <a:t>Surveys</a:t>
            </a:r>
            <a:r>
              <a:rPr lang="fr-FR" sz="3600">
                <a:latin typeface="Calibri"/>
                <a:ea typeface="Calibri"/>
                <a:cs typeface="Calibri"/>
                <a:sym typeface="Calibri"/>
              </a:rPr>
              <a:t>, etc.</a:t>
            </a:r>
            <a:endParaRPr/>
          </a:p>
        </p:txBody>
      </p:sp>
      <p:pic>
        <p:nvPicPr>
          <p:cNvPr id="99" name="Google Shape;99;p2"/>
          <p:cNvPicPr preferRelativeResize="0"/>
          <p:nvPr/>
        </p:nvPicPr>
        <p:blipFill rotWithShape="1">
          <a:blip r:embed="rId4">
            <a:alphaModFix/>
          </a:blip>
          <a:srcRect b="0" l="0" r="0" t="0"/>
          <a:stretch/>
        </p:blipFill>
        <p:spPr>
          <a:xfrm>
            <a:off x="111760" y="1732280"/>
            <a:ext cx="5669280" cy="4251960"/>
          </a:xfrm>
          <a:prstGeom prst="rect">
            <a:avLst/>
          </a:prstGeom>
          <a:noFill/>
          <a:ln>
            <a:noFill/>
          </a:ln>
        </p:spPr>
      </p:pic>
      <p:sp>
        <p:nvSpPr>
          <p:cNvPr id="100" name="Google Shape;100;p2"/>
          <p:cNvSpPr txBox="1"/>
          <p:nvPr/>
        </p:nvSpPr>
        <p:spPr>
          <a:xfrm>
            <a:off x="0" y="6075680"/>
            <a:ext cx="639064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2000">
                <a:solidFill>
                  <a:schemeClr val="dk1"/>
                </a:solidFill>
                <a:latin typeface="Calibri"/>
                <a:ea typeface="Calibri"/>
                <a:cs typeface="Calibri"/>
                <a:sym typeface="Calibri"/>
              </a:rPr>
              <a:t>A brainstorming workshop</a:t>
            </a:r>
            <a:endParaRPr i="1" sz="20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64000"/>
          </a:blip>
          <a:tile algn="tl" flip="none" tx="0" sx="100000" ty="0" sy="100000"/>
        </a:blipFill>
      </p:bgPr>
    </p:bg>
    <p:spTree>
      <p:nvGrpSpPr>
        <p:cNvPr id="105" name="Shape 105"/>
        <p:cNvGrpSpPr/>
        <p:nvPr/>
      </p:nvGrpSpPr>
      <p:grpSpPr>
        <a:xfrm>
          <a:off x="0" y="0"/>
          <a:ext cx="0" cy="0"/>
          <a:chOff x="0" y="0"/>
          <a:chExt cx="0" cy="0"/>
        </a:xfrm>
      </p:grpSpPr>
      <p:sp>
        <p:nvSpPr>
          <p:cNvPr id="106" name="Google Shape;106;p3"/>
          <p:cNvSpPr txBox="1"/>
          <p:nvPr>
            <p:ph type="ctrTitle"/>
          </p:nvPr>
        </p:nvSpPr>
        <p:spPr>
          <a:xfrm>
            <a:off x="997663" y="2141315"/>
            <a:ext cx="10225548" cy="174777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fr-FR"/>
              <a:t>Choosing the right people</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64000"/>
          </a:blip>
          <a:tile algn="tl" flip="none" tx="0" sx="100000" ty="0" sy="100000"/>
        </a:blipFill>
      </p:bgPr>
    </p:bg>
    <p:spTree>
      <p:nvGrpSpPr>
        <p:cNvPr id="111" name="Shape 111"/>
        <p:cNvGrpSpPr/>
        <p:nvPr/>
      </p:nvGrpSpPr>
      <p:grpSpPr>
        <a:xfrm>
          <a:off x="0" y="0"/>
          <a:ext cx="0" cy="0"/>
          <a:chOff x="0" y="0"/>
          <a:chExt cx="0" cy="0"/>
        </a:xfrm>
      </p:grpSpPr>
      <p:sp>
        <p:nvSpPr>
          <p:cNvPr id="112" name="Google Shape;112;p4"/>
          <p:cNvSpPr txBox="1"/>
          <p:nvPr>
            <p:ph idx="1" type="subTitle"/>
          </p:nvPr>
        </p:nvSpPr>
        <p:spPr>
          <a:xfrm>
            <a:off x="1181100" y="2381329"/>
            <a:ext cx="10045700" cy="1168399"/>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3600"/>
              <a:buNone/>
            </a:pPr>
            <a:r>
              <a:rPr lang="fr-FR" sz="3600"/>
              <a:t>Interview people with different perspectives on the experience.</a:t>
            </a:r>
            <a:endParaRPr/>
          </a:p>
        </p:txBody>
      </p:sp>
      <p:sp>
        <p:nvSpPr>
          <p:cNvPr id="113" name="Google Shape;113;p4"/>
          <p:cNvSpPr txBox="1"/>
          <p:nvPr/>
        </p:nvSpPr>
        <p:spPr>
          <a:xfrm>
            <a:off x="1181100" y="812054"/>
            <a:ext cx="10045700" cy="1168398"/>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1100"/>
              <a:buFont typeface="Arial"/>
              <a:buNone/>
            </a:pPr>
            <a:r>
              <a:rPr lang="fr-FR" sz="3600">
                <a:solidFill>
                  <a:schemeClr val="dk1"/>
                </a:solidFill>
                <a:latin typeface="Calibri"/>
                <a:ea typeface="Calibri"/>
                <a:cs typeface="Calibri"/>
                <a:sym typeface="Calibri"/>
              </a:rPr>
              <a:t>The aim of capitalisation is to "</a:t>
            </a:r>
            <a:r>
              <a:rPr i="1" lang="fr-FR" sz="3600">
                <a:solidFill>
                  <a:schemeClr val="dk1"/>
                </a:solidFill>
                <a:latin typeface="Calibri"/>
                <a:ea typeface="Calibri"/>
                <a:cs typeface="Calibri"/>
                <a:sym typeface="Calibri"/>
              </a:rPr>
              <a:t>move from experience to shareable knowledge</a:t>
            </a:r>
            <a:r>
              <a:rPr lang="fr-FR" sz="3600">
                <a:solidFill>
                  <a:schemeClr val="dk1"/>
                </a:solidFill>
                <a:latin typeface="Calibri"/>
                <a:ea typeface="Calibri"/>
                <a:cs typeface="Calibri"/>
                <a:sym typeface="Calibri"/>
              </a:rPr>
              <a:t> "*.</a:t>
            </a:r>
            <a:endParaRPr sz="3600">
              <a:solidFill>
                <a:schemeClr val="dk1"/>
              </a:solidFill>
              <a:latin typeface="Calibri"/>
              <a:ea typeface="Calibri"/>
              <a:cs typeface="Calibri"/>
              <a:sym typeface="Calibri"/>
            </a:endParaRPr>
          </a:p>
        </p:txBody>
      </p:sp>
      <p:sp>
        <p:nvSpPr>
          <p:cNvPr id="114" name="Google Shape;114;p4"/>
          <p:cNvSpPr txBox="1"/>
          <p:nvPr/>
        </p:nvSpPr>
        <p:spPr>
          <a:xfrm>
            <a:off x="1181100" y="3892734"/>
            <a:ext cx="10045700" cy="1129070"/>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3600"/>
              <a:buFont typeface="Arial"/>
              <a:buNone/>
            </a:pPr>
            <a:r>
              <a:rPr lang="fr-FR" sz="3600">
                <a:solidFill>
                  <a:schemeClr val="dk1"/>
                </a:solidFill>
                <a:latin typeface="Calibri"/>
                <a:ea typeface="Calibri"/>
                <a:cs typeface="Calibri"/>
                <a:sym typeface="Calibri"/>
              </a:rPr>
              <a:t>In the case of collective action: </a:t>
            </a:r>
            <a:r>
              <a:rPr b="1" lang="fr-FR" sz="3600">
                <a:solidFill>
                  <a:schemeClr val="dk1"/>
                </a:solidFill>
                <a:latin typeface="Calibri"/>
                <a:ea typeface="Calibri"/>
                <a:cs typeface="Calibri"/>
                <a:sym typeface="Calibri"/>
              </a:rPr>
              <a:t>interview various actors</a:t>
            </a:r>
            <a:r>
              <a:rPr lang="fr-FR" sz="3600">
                <a:solidFill>
                  <a:schemeClr val="dk1"/>
                </a:solidFill>
                <a:latin typeface="Calibri"/>
                <a:ea typeface="Calibri"/>
                <a:cs typeface="Calibri"/>
                <a:sym typeface="Calibri"/>
              </a:rPr>
              <a:t>.</a:t>
            </a:r>
            <a:endParaRPr/>
          </a:p>
        </p:txBody>
      </p:sp>
      <p:sp>
        <p:nvSpPr>
          <p:cNvPr id="115" name="Google Shape;115;p4"/>
          <p:cNvSpPr txBox="1"/>
          <p:nvPr/>
        </p:nvSpPr>
        <p:spPr>
          <a:xfrm>
            <a:off x="1181100" y="5778501"/>
            <a:ext cx="10045700" cy="723899"/>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just">
              <a:lnSpc>
                <a:spcPct val="90000"/>
              </a:lnSpc>
              <a:spcBef>
                <a:spcPts val="0"/>
              </a:spcBef>
              <a:spcAft>
                <a:spcPts val="0"/>
              </a:spcAft>
              <a:buClr>
                <a:schemeClr val="dk1"/>
              </a:buClr>
              <a:buSzPct val="100000"/>
              <a:buFont typeface="Arial"/>
              <a:buNone/>
            </a:pPr>
            <a:r>
              <a:rPr b="1" lang="fr-FR" sz="2800">
                <a:solidFill>
                  <a:schemeClr val="dk1"/>
                </a:solidFill>
                <a:latin typeface="Calibri"/>
                <a:ea typeface="Calibri"/>
                <a:cs typeface="Calibri"/>
                <a:sym typeface="Calibri"/>
              </a:rPr>
              <a:t>*Pierre de Zutter</a:t>
            </a:r>
            <a:r>
              <a:rPr i="1" lang="fr-FR" sz="2800">
                <a:solidFill>
                  <a:schemeClr val="dk1"/>
                </a:solidFill>
                <a:latin typeface="Calibri"/>
                <a:ea typeface="Calibri"/>
                <a:cs typeface="Calibri"/>
                <a:sym typeface="Calibri"/>
              </a:rPr>
              <a:t>, Des histoires, des savoirs, des hommes : l’expérience est un capital, </a:t>
            </a:r>
            <a:r>
              <a:rPr lang="fr-FR" sz="2800">
                <a:solidFill>
                  <a:schemeClr val="dk1"/>
                </a:solidFill>
                <a:latin typeface="Calibri"/>
                <a:ea typeface="Calibri"/>
                <a:cs typeface="Calibri"/>
                <a:sym typeface="Calibri"/>
              </a:rPr>
              <a:t>1994</a:t>
            </a:r>
            <a:r>
              <a:rPr i="1" lang="fr-FR" sz="2800">
                <a:solidFill>
                  <a:schemeClr val="dk1"/>
                </a:solidFill>
                <a:latin typeface="Calibri"/>
                <a:ea typeface="Calibri"/>
                <a:cs typeface="Calibri"/>
                <a:sym typeface="Calibri"/>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64000"/>
          </a:blip>
          <a:tile algn="tl" flip="none" tx="0" sx="100000" ty="0" sy="100000"/>
        </a:blipFill>
      </p:bgPr>
    </p:bg>
    <p:spTree>
      <p:nvGrpSpPr>
        <p:cNvPr id="120" name="Shape 120"/>
        <p:cNvGrpSpPr/>
        <p:nvPr/>
      </p:nvGrpSpPr>
      <p:grpSpPr>
        <a:xfrm>
          <a:off x="0" y="0"/>
          <a:ext cx="0" cy="0"/>
          <a:chOff x="0" y="0"/>
          <a:chExt cx="0" cy="0"/>
        </a:xfrm>
      </p:grpSpPr>
      <p:sp>
        <p:nvSpPr>
          <p:cNvPr id="121" name="Google Shape;121;p5"/>
          <p:cNvSpPr txBox="1"/>
          <p:nvPr/>
        </p:nvSpPr>
        <p:spPr>
          <a:xfrm>
            <a:off x="1113022" y="2459053"/>
            <a:ext cx="10045700" cy="1545788"/>
          </a:xfrm>
          <a:prstGeom prst="rect">
            <a:avLst/>
          </a:prstGeom>
          <a:noFill/>
          <a:ln>
            <a:noFill/>
          </a:ln>
        </p:spPr>
        <p:txBody>
          <a:bodyPr anchorCtr="0" anchor="t" bIns="45700" lIns="91425" spcFirstLastPara="1" rIns="91425" wrap="square" tIns="45700">
            <a:normAutofit lnSpcReduction="10000"/>
          </a:bodyPr>
          <a:lstStyle/>
          <a:p>
            <a:pPr indent="0" lvl="0" marL="0" marR="0" rtl="0" algn="just">
              <a:lnSpc>
                <a:spcPct val="90000"/>
              </a:lnSpc>
              <a:spcBef>
                <a:spcPts val="0"/>
              </a:spcBef>
              <a:spcAft>
                <a:spcPts val="0"/>
              </a:spcAft>
              <a:buClr>
                <a:schemeClr val="dk1"/>
              </a:buClr>
              <a:buSzPts val="3600"/>
              <a:buFont typeface="Arial"/>
              <a:buNone/>
            </a:pPr>
            <a:r>
              <a:rPr lang="fr-FR" sz="3600">
                <a:solidFill>
                  <a:schemeClr val="dk1"/>
                </a:solidFill>
                <a:latin typeface="Calibri"/>
                <a:ea typeface="Calibri"/>
                <a:cs typeface="Calibri"/>
                <a:sym typeface="Calibri"/>
              </a:rPr>
              <a:t>The interviewees must have relevant and exhaustive opinion and experience of the experience you want to capitalise.</a:t>
            </a:r>
            <a:endParaRPr sz="36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64000"/>
          </a:blip>
          <a:tile algn="tl" flip="none" tx="0" sx="100000" ty="0" sy="100000"/>
        </a:blipFill>
      </p:bgPr>
    </p:bg>
    <p:spTree>
      <p:nvGrpSpPr>
        <p:cNvPr id="126" name="Shape 126"/>
        <p:cNvGrpSpPr/>
        <p:nvPr/>
      </p:nvGrpSpPr>
      <p:grpSpPr>
        <a:xfrm>
          <a:off x="0" y="0"/>
          <a:ext cx="0" cy="0"/>
          <a:chOff x="0" y="0"/>
          <a:chExt cx="0" cy="0"/>
        </a:xfrm>
      </p:grpSpPr>
      <p:sp>
        <p:nvSpPr>
          <p:cNvPr id="127" name="Google Shape;127;p6"/>
          <p:cNvSpPr txBox="1"/>
          <p:nvPr>
            <p:ph type="ctrTitle"/>
          </p:nvPr>
        </p:nvSpPr>
        <p:spPr>
          <a:xfrm>
            <a:off x="995926" y="2763275"/>
            <a:ext cx="10225548" cy="111220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fr-FR"/>
              <a:t>Setting up an ITW Guide</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64000"/>
          </a:blip>
          <a:tile algn="tl" flip="none" tx="0" sx="100000" ty="0" sy="100000"/>
        </a:blipFill>
      </p:bgPr>
    </p:bg>
    <p:spTree>
      <p:nvGrpSpPr>
        <p:cNvPr id="132" name="Shape 132"/>
        <p:cNvGrpSpPr/>
        <p:nvPr/>
      </p:nvGrpSpPr>
      <p:grpSpPr>
        <a:xfrm>
          <a:off x="0" y="0"/>
          <a:ext cx="0" cy="0"/>
          <a:chOff x="0" y="0"/>
          <a:chExt cx="0" cy="0"/>
        </a:xfrm>
      </p:grpSpPr>
      <p:sp>
        <p:nvSpPr>
          <p:cNvPr id="133" name="Google Shape;133;p7"/>
          <p:cNvSpPr txBox="1"/>
          <p:nvPr/>
        </p:nvSpPr>
        <p:spPr>
          <a:xfrm>
            <a:off x="336675" y="1006725"/>
            <a:ext cx="5772300" cy="1904100"/>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3600"/>
              <a:buFont typeface="Arial"/>
              <a:buNone/>
            </a:pPr>
            <a:r>
              <a:rPr lang="fr-FR" sz="3600">
                <a:solidFill>
                  <a:schemeClr val="dk1"/>
                </a:solidFill>
                <a:latin typeface="Calibri"/>
                <a:ea typeface="Calibri"/>
                <a:cs typeface="Calibri"/>
                <a:sym typeface="Calibri"/>
              </a:rPr>
              <a:t>The interview guide is based on the Terms of Reference</a:t>
            </a:r>
            <a:r>
              <a:rPr lang="fr-FR" sz="3600">
                <a:solidFill>
                  <a:schemeClr val="dk1"/>
                </a:solidFill>
                <a:latin typeface="Calibri"/>
                <a:ea typeface="Calibri"/>
                <a:cs typeface="Calibri"/>
                <a:sym typeface="Calibri"/>
              </a:rPr>
              <a:t> for the capitalisation</a:t>
            </a:r>
            <a:r>
              <a:rPr lang="fr-FR" sz="3600">
                <a:solidFill>
                  <a:schemeClr val="dk1"/>
                </a:solidFill>
                <a:latin typeface="Calibri"/>
                <a:ea typeface="Calibri"/>
                <a:cs typeface="Calibri"/>
                <a:sym typeface="Calibri"/>
              </a:rPr>
              <a:t>.</a:t>
            </a:r>
            <a:endParaRPr/>
          </a:p>
        </p:txBody>
      </p:sp>
      <p:sp>
        <p:nvSpPr>
          <p:cNvPr id="134" name="Google Shape;134;p7"/>
          <p:cNvSpPr txBox="1"/>
          <p:nvPr/>
        </p:nvSpPr>
        <p:spPr>
          <a:xfrm>
            <a:off x="172396" y="4523627"/>
            <a:ext cx="5936575" cy="1294581"/>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3600"/>
              <a:buFont typeface="Arial"/>
              <a:buNone/>
            </a:pPr>
            <a:r>
              <a:rPr lang="fr-FR" sz="3600">
                <a:solidFill>
                  <a:schemeClr val="dk1"/>
                </a:solidFill>
                <a:latin typeface="Calibri"/>
                <a:ea typeface="Calibri"/>
                <a:cs typeface="Calibri"/>
                <a:sym typeface="Calibri"/>
              </a:rPr>
              <a:t>It should highlight the relevant informations.</a:t>
            </a:r>
            <a:endParaRPr/>
          </a:p>
        </p:txBody>
      </p:sp>
      <p:pic>
        <p:nvPicPr>
          <p:cNvPr id="135" name="Google Shape;135;p7"/>
          <p:cNvPicPr preferRelativeResize="0"/>
          <p:nvPr/>
        </p:nvPicPr>
        <p:blipFill rotWithShape="1">
          <a:blip r:embed="rId4">
            <a:alphaModFix/>
          </a:blip>
          <a:srcRect b="10711" l="28048" r="28547" t="20446"/>
          <a:stretch/>
        </p:blipFill>
        <p:spPr>
          <a:xfrm>
            <a:off x="6361890" y="896657"/>
            <a:ext cx="5616101" cy="5257886"/>
          </a:xfrm>
          <a:prstGeom prst="rect">
            <a:avLst/>
          </a:prstGeom>
          <a:noFill/>
          <a:ln>
            <a:noFill/>
          </a:ln>
        </p:spPr>
      </p:pic>
      <p:sp>
        <p:nvSpPr>
          <p:cNvPr id="136" name="Google Shape;136;p7"/>
          <p:cNvSpPr txBox="1"/>
          <p:nvPr/>
        </p:nvSpPr>
        <p:spPr>
          <a:xfrm>
            <a:off x="5801360" y="6150114"/>
            <a:ext cx="63906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2000">
                <a:solidFill>
                  <a:schemeClr val="dk1"/>
                </a:solidFill>
                <a:latin typeface="Calibri"/>
                <a:ea typeface="Calibri"/>
                <a:cs typeface="Calibri"/>
                <a:sym typeface="Calibri"/>
              </a:rPr>
              <a:t>Terms of reference for a capitalization by the 'Récasé' project</a:t>
            </a:r>
            <a:endParaRPr i="1" sz="2000">
              <a:solidFill>
                <a:schemeClr val="dk1"/>
              </a:solidFill>
              <a:latin typeface="Calibri"/>
              <a:ea typeface="Calibri"/>
              <a:cs typeface="Calibri"/>
              <a:sym typeface="Calibri"/>
            </a:endParaRPr>
          </a:p>
        </p:txBody>
      </p:sp>
      <p:pic>
        <p:nvPicPr>
          <p:cNvPr id="137" name="Google Shape;137;p7"/>
          <p:cNvPicPr preferRelativeResize="0"/>
          <p:nvPr/>
        </p:nvPicPr>
        <p:blipFill rotWithShape="1">
          <a:blip r:embed="rId5">
            <a:alphaModFix/>
          </a:blip>
          <a:srcRect b="30063" l="5332" r="5341" t="6282"/>
          <a:stretch/>
        </p:blipFill>
        <p:spPr>
          <a:xfrm>
            <a:off x="6442025" y="1009750"/>
            <a:ext cx="5455849" cy="5031700"/>
          </a:xfrm>
          <a:prstGeom prst="rect">
            <a:avLst/>
          </a:prstGeom>
          <a:noFill/>
          <a:ln>
            <a:noFill/>
          </a:ln>
        </p:spPr>
      </p:pic>
      <p:sp>
        <p:nvSpPr>
          <p:cNvPr id="138" name="Google Shape;138;p7"/>
          <p:cNvSpPr txBox="1"/>
          <p:nvPr/>
        </p:nvSpPr>
        <p:spPr>
          <a:xfrm>
            <a:off x="6952200" y="1168125"/>
            <a:ext cx="24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64000"/>
          </a:blip>
          <a:tile algn="tl" flip="none" tx="0" sx="100000" ty="0" sy="100000"/>
        </a:blipFill>
      </p:bgPr>
    </p:bg>
    <p:spTree>
      <p:nvGrpSpPr>
        <p:cNvPr id="143" name="Shape 143"/>
        <p:cNvGrpSpPr/>
        <p:nvPr/>
      </p:nvGrpSpPr>
      <p:grpSpPr>
        <a:xfrm>
          <a:off x="0" y="0"/>
          <a:ext cx="0" cy="0"/>
          <a:chOff x="0" y="0"/>
          <a:chExt cx="0" cy="0"/>
        </a:xfrm>
      </p:grpSpPr>
      <p:sp>
        <p:nvSpPr>
          <p:cNvPr id="144" name="Google Shape;144;p8"/>
          <p:cNvSpPr txBox="1"/>
          <p:nvPr/>
        </p:nvSpPr>
        <p:spPr>
          <a:xfrm>
            <a:off x="1651000" y="661219"/>
            <a:ext cx="9118600" cy="1231081"/>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3600"/>
              <a:buFont typeface="Arial"/>
              <a:buNone/>
            </a:pPr>
            <a:r>
              <a:rPr lang="fr-FR" sz="3600">
                <a:solidFill>
                  <a:schemeClr val="dk1"/>
                </a:solidFill>
                <a:latin typeface="Calibri"/>
                <a:ea typeface="Calibri"/>
                <a:cs typeface="Calibri"/>
                <a:sym typeface="Calibri"/>
              </a:rPr>
              <a:t>Go for open-ended questions to encourage people to speak.</a:t>
            </a:r>
            <a:endParaRPr/>
          </a:p>
        </p:txBody>
      </p:sp>
      <p:sp>
        <p:nvSpPr>
          <p:cNvPr id="145" name="Google Shape;145;p8"/>
          <p:cNvSpPr txBox="1"/>
          <p:nvPr/>
        </p:nvSpPr>
        <p:spPr>
          <a:xfrm>
            <a:off x="1625600" y="4417962"/>
            <a:ext cx="9144000" cy="1753419"/>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3600"/>
              <a:buFont typeface="Arial"/>
              <a:buNone/>
            </a:pPr>
            <a:r>
              <a:rPr lang="fr-FR" sz="3600">
                <a:solidFill>
                  <a:schemeClr val="dk1"/>
                </a:solidFill>
                <a:latin typeface="Calibri"/>
                <a:ea typeface="Calibri"/>
                <a:cs typeface="Calibri"/>
                <a:sym typeface="Calibri"/>
              </a:rPr>
              <a:t>While it is important to adapt the interview guides to each agent, you also need to have common questions.</a:t>
            </a:r>
            <a:endParaRPr sz="36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64000"/>
          </a:blip>
          <a:tile algn="tl" flip="none" tx="0" sx="100000" ty="0" sy="100000"/>
        </a:blipFill>
      </p:bgPr>
    </p:bg>
    <p:spTree>
      <p:nvGrpSpPr>
        <p:cNvPr id="150" name="Shape 150"/>
        <p:cNvGrpSpPr/>
        <p:nvPr/>
      </p:nvGrpSpPr>
      <p:grpSpPr>
        <a:xfrm>
          <a:off x="0" y="0"/>
          <a:ext cx="0" cy="0"/>
          <a:chOff x="0" y="0"/>
          <a:chExt cx="0" cy="0"/>
        </a:xfrm>
      </p:grpSpPr>
      <p:sp>
        <p:nvSpPr>
          <p:cNvPr id="151" name="Google Shape;151;p9"/>
          <p:cNvSpPr txBox="1"/>
          <p:nvPr>
            <p:ph idx="1" type="subTitle"/>
          </p:nvPr>
        </p:nvSpPr>
        <p:spPr>
          <a:xfrm>
            <a:off x="1270000" y="1168400"/>
            <a:ext cx="9944100" cy="14224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4400"/>
              <a:buNone/>
            </a:pPr>
            <a:r>
              <a:rPr b="1" lang="fr-FR" sz="4400"/>
              <a:t>Capitalisation ≠ Survey </a:t>
            </a:r>
            <a:r>
              <a:rPr lang="fr-FR" sz="4400"/>
              <a:t>: </a:t>
            </a:r>
            <a:r>
              <a:rPr lang="fr-FR" sz="4400"/>
              <a:t>The guide is not set forever, it can evolve.</a:t>
            </a:r>
            <a:endParaRPr/>
          </a:p>
        </p:txBody>
      </p:sp>
      <p:sp>
        <p:nvSpPr>
          <p:cNvPr id="152" name="Google Shape;152;p9"/>
          <p:cNvSpPr txBox="1"/>
          <p:nvPr/>
        </p:nvSpPr>
        <p:spPr>
          <a:xfrm>
            <a:off x="1270000" y="3136900"/>
            <a:ext cx="9944100" cy="14224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4400"/>
              <a:buFont typeface="Arial"/>
              <a:buNone/>
            </a:pPr>
            <a:r>
              <a:rPr lang="fr-FR" sz="4400">
                <a:solidFill>
                  <a:schemeClr val="dk1"/>
                </a:solidFill>
                <a:latin typeface="Calibri"/>
                <a:ea typeface="Calibri"/>
                <a:cs typeface="Calibri"/>
                <a:sym typeface="Calibri"/>
              </a:rPr>
              <a:t>You can change the wording, but not the content or topic of the question.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2022-09-13T10:07:46Z</dcterms:created>
  <dc:creator>Admin</dc:creator>
</cp:coreProperties>
</file>