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8" r:id="rId4"/>
    <p:sldId id="261" r:id="rId5"/>
    <p:sldId id="262" r:id="rId6"/>
    <p:sldId id="259" r:id="rId7"/>
    <p:sldId id="263" r:id="rId8"/>
    <p:sldId id="269" r:id="rId9"/>
    <p:sldId id="264" r:id="rId10"/>
    <p:sldId id="260" r:id="rId11"/>
    <p:sldId id="265"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éa ROUILLON" initials="LR" lastIdx="9" clrIdx="0">
    <p:extLst>
      <p:ext uri="{19B8F6BF-5375-455C-9EA6-DF929625EA0E}">
        <p15:presenceInfo xmlns:p15="http://schemas.microsoft.com/office/powerpoint/2012/main" userId="S-1-5-21-3277138183-190172663-2422311153-2638" providerId="AD"/>
      </p:ext>
    </p:extLst>
  </p:cmAuthor>
  <p:cmAuthor id="2" name="Admin" initials="A" lastIdx="1" clrIdx="1">
    <p:extLst>
      <p:ext uri="{19B8F6BF-5375-455C-9EA6-DF929625EA0E}">
        <p15:presenceInfo xmlns:p15="http://schemas.microsoft.com/office/powerpoint/2012/main" userId="27b4912f13d8ec1d" providerId="Windows Live"/>
      </p:ext>
    </p:extLst>
  </p:cmAuthor>
  <p:cmAuthor id="3" name="USER" initials="U" lastIdx="2"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48" autoAdjust="0"/>
  </p:normalViewPr>
  <p:slideViewPr>
    <p:cSldViewPr snapToGrid="0">
      <p:cViewPr varScale="1">
        <p:scale>
          <a:sx n="41" d="100"/>
          <a:sy n="41" d="100"/>
        </p:scale>
        <p:origin x="908" y="3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8AC9-0C8B-411D-93F8-98AC5CB550DE}" type="datetimeFigureOut">
              <a:rPr lang="fr-FR" smtClean="0"/>
              <a:t>05/12/2022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99A36-A9F6-422D-87ED-C6717388CC53}" type="slidenum">
              <a:rPr lang="fr-FR" smtClean="0"/>
              <a:t>‹N°›</a:t>
            </a:fld>
            <a:endParaRPr lang="fr-FR"/>
          </a:p>
        </p:txBody>
      </p:sp>
    </p:spTree>
    <p:extLst>
      <p:ext uri="{BB962C8B-B14F-4D97-AF65-F5344CB8AC3E}">
        <p14:creationId xmlns:p14="http://schemas.microsoft.com/office/powerpoint/2010/main" val="97251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Bonjour,</a:t>
            </a:r>
            <a:r>
              <a:rPr lang="fr-FR" baseline="0" dirty="0" smtClean="0"/>
              <a:t> </a:t>
            </a:r>
          </a:p>
          <a:p>
            <a:r>
              <a:rPr lang="fr-FR" baseline="0" dirty="0" smtClean="0"/>
              <a:t>Je vais vous partager aujourd’hui un outil essentiel pour capitaliser une expérience ou activité : les entretiens. </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a:t>
            </a:fld>
            <a:endParaRPr lang="fr-FR"/>
          </a:p>
        </p:txBody>
      </p:sp>
    </p:spTree>
    <p:extLst>
      <p:ext uri="{BB962C8B-B14F-4D97-AF65-F5344CB8AC3E}">
        <p14:creationId xmlns:p14="http://schemas.microsoft.com/office/powerpoint/2010/main" val="280820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Maintenant,</a:t>
            </a:r>
            <a:r>
              <a:rPr lang="fr-FR" baseline="0" dirty="0" smtClean="0"/>
              <a:t> nous allons parler de l’entretien proprement dit</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10</a:t>
            </a:fld>
            <a:endParaRPr lang="fr-FR"/>
          </a:p>
        </p:txBody>
      </p:sp>
    </p:spTree>
    <p:extLst>
      <p:ext uri="{BB962C8B-B14F-4D97-AF65-F5344CB8AC3E}">
        <p14:creationId xmlns:p14="http://schemas.microsoft.com/office/powerpoint/2010/main" val="376437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est toujours</a:t>
            </a:r>
            <a:r>
              <a:rPr lang="fr-FR" baseline="0" dirty="0" smtClean="0"/>
              <a:t> plus agréable pour la personne interrogée de réaliser l’entretien dans un environnement familier, plutôt que de la convoquer dans un bureau.</a:t>
            </a:r>
          </a:p>
          <a:p>
            <a:r>
              <a:rPr lang="fr-FR" baseline="0" dirty="0" smtClean="0"/>
              <a:t>De même, comme il ne s’agit pas d’un entretien d’embauche, il est inutile de se positionner face à la personne, mais plutôt dans une posture naturelle de discussion</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11</a:t>
            </a:fld>
            <a:endParaRPr lang="fr-FR"/>
          </a:p>
        </p:txBody>
      </p:sp>
    </p:spTree>
    <p:extLst>
      <p:ext uri="{BB962C8B-B14F-4D97-AF65-F5344CB8AC3E}">
        <p14:creationId xmlns:p14="http://schemas.microsoft.com/office/powerpoint/2010/main" val="227093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Bien</a:t>
            </a:r>
            <a:r>
              <a:rPr lang="fr-FR" baseline="0" dirty="0" smtClean="0"/>
              <a:t> que la capitalisation fasse la part belle à la discussion, il est important de suivre le guide d’entretien. Il arrive souvent qu’au moment de l’exploitation de l’entretien, on remarque une digression qui n’apporte pas les informations que l’on cherche. La reformulation, ou des questions de précision sont souvent utiles. </a:t>
            </a:r>
          </a:p>
          <a:p>
            <a:r>
              <a:rPr lang="fr-FR" baseline="0" dirty="0" smtClean="0"/>
              <a:t>Parfois, il peut-être nécessaire de sauter certaines questions si l’on remarque que la personne ne maîtrise pas la thématique en question. Lorsque l’on pose trop de questions auxquelles la personne ne peut pas répondre, ça peut avoir un impact sur son estime de soi.</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12</a:t>
            </a:fld>
            <a:endParaRPr lang="fr-FR"/>
          </a:p>
        </p:txBody>
      </p:sp>
    </p:spTree>
    <p:extLst>
      <p:ext uri="{BB962C8B-B14F-4D97-AF65-F5344CB8AC3E}">
        <p14:creationId xmlns:p14="http://schemas.microsoft.com/office/powerpoint/2010/main" val="110053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L’exploitatio</a:t>
            </a:r>
            <a:r>
              <a:rPr lang="fr-FR" baseline="0" dirty="0" smtClean="0"/>
              <a:t>n des entretiens peut se faire sur la base de prises de notes, d’enregistrement audio de l’entretien ou pourquoi pas d’une vidéo. </a:t>
            </a:r>
          </a:p>
          <a:p>
            <a:r>
              <a:rPr lang="fr-FR" baseline="0" dirty="0" smtClean="0"/>
              <a:t>Pour traiter l’entretien, on rassemble les différents témoignages, puis on analyse les différentes réponses données à une même question ou thématique.</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13</a:t>
            </a:fld>
            <a:endParaRPr lang="fr-FR"/>
          </a:p>
        </p:txBody>
      </p:sp>
    </p:spTree>
    <p:extLst>
      <p:ext uri="{BB962C8B-B14F-4D97-AF65-F5344CB8AC3E}">
        <p14:creationId xmlns:p14="http://schemas.microsoft.com/office/powerpoint/2010/main" val="275904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Alors </a:t>
            </a:r>
            <a:r>
              <a:rPr lang="fr-FR" baseline="0" dirty="0" smtClean="0"/>
              <a:t>d’abord</a:t>
            </a:r>
            <a:r>
              <a:rPr lang="fr-FR" baseline="0" dirty="0" smtClean="0"/>
              <a:t>, il est important de préciser que les entretiens de capitalisation, c’est bien, mais qu’il faut également varier les autres activités afin de faire émerger d’autres informations </a:t>
            </a:r>
            <a:r>
              <a:rPr lang="fr-FR" baseline="0" dirty="0" smtClean="0"/>
              <a:t>: comme par exemple </a:t>
            </a:r>
            <a:r>
              <a:rPr lang="fr-FR" baseline="0" dirty="0" smtClean="0"/>
              <a:t>des </a:t>
            </a:r>
            <a:r>
              <a:rPr lang="fr-FR" baseline="0" dirty="0" smtClean="0"/>
              <a:t>questionnaires ou des </a:t>
            </a:r>
            <a:r>
              <a:rPr lang="fr-FR" baseline="0" dirty="0" smtClean="0"/>
              <a:t>ateliers de réflexion </a:t>
            </a:r>
            <a:r>
              <a:rPr lang="fr-FR" baseline="0" dirty="0" smtClean="0"/>
              <a:t>collective (comme on voit sur la photo)</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2</a:t>
            </a:fld>
            <a:endParaRPr lang="fr-FR"/>
          </a:p>
        </p:txBody>
      </p:sp>
    </p:spTree>
    <p:extLst>
      <p:ext uri="{BB962C8B-B14F-4D97-AF65-F5344CB8AC3E}">
        <p14:creationId xmlns:p14="http://schemas.microsoft.com/office/powerpoint/2010/main" val="260609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les entretiens, </a:t>
            </a:r>
            <a:r>
              <a:rPr lang="fr-FR" dirty="0" smtClean="0"/>
              <a:t>il </a:t>
            </a:r>
            <a:r>
              <a:rPr lang="fr-FR" dirty="0" smtClean="0"/>
              <a:t>faut d’abord identifier </a:t>
            </a:r>
            <a:r>
              <a:rPr lang="fr-FR" dirty="0" smtClean="0"/>
              <a:t>les personnes</a:t>
            </a:r>
            <a:r>
              <a:rPr lang="fr-FR" baseline="0" dirty="0" smtClean="0"/>
              <a:t> que l’on va interroger.</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3</a:t>
            </a:fld>
            <a:endParaRPr lang="fr-FR"/>
          </a:p>
        </p:txBody>
      </p:sp>
    </p:spTree>
    <p:extLst>
      <p:ext uri="{BB962C8B-B14F-4D97-AF65-F5344CB8AC3E}">
        <p14:creationId xmlns:p14="http://schemas.microsoft.com/office/powerpoint/2010/main" val="62329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Rappelons que capitaliser,</a:t>
            </a:r>
            <a:r>
              <a:rPr lang="fr-FR" baseline="0" dirty="0" smtClean="0"/>
              <a:t> c’est passer d’une expérience à une connaissance partageable. Il est donc utile d’interroger des personnes qui ont eu un rôle différent dans l’expérience. Dans le cas d’une action collective, c’est à dire une action qui a réuni plusieurs groupes d’acteurs, il est indispensable d’interroger des personnes issues de ces différents groupes d’acteurs.</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4</a:t>
            </a:fld>
            <a:endParaRPr lang="fr-FR"/>
          </a:p>
        </p:txBody>
      </p:sp>
    </p:spTree>
    <p:extLst>
      <p:ext uri="{BB962C8B-B14F-4D97-AF65-F5344CB8AC3E}">
        <p14:creationId xmlns:p14="http://schemas.microsoft.com/office/powerpoint/2010/main" val="366862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un souci d’efficience, il est également important de cibler des personnes qui ont joué un rôle</a:t>
            </a:r>
            <a:r>
              <a:rPr lang="fr-FR" baseline="0" dirty="0" smtClean="0"/>
              <a:t> important, afin qu’elles puissent fournir des informations complètes. </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5</a:t>
            </a:fld>
            <a:endParaRPr lang="fr-FR"/>
          </a:p>
        </p:txBody>
      </p:sp>
    </p:spTree>
    <p:extLst>
      <p:ext uri="{BB962C8B-B14F-4D97-AF65-F5344CB8AC3E}">
        <p14:creationId xmlns:p14="http://schemas.microsoft.com/office/powerpoint/2010/main" val="281559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Quand les</a:t>
            </a:r>
            <a:r>
              <a:rPr lang="fr-FR" baseline="0" dirty="0" smtClean="0"/>
              <a:t> personnes à interroger sont </a:t>
            </a:r>
            <a:r>
              <a:rPr lang="fr-FR" baseline="0" dirty="0" smtClean="0"/>
              <a:t>identifiées, on élabore un </a:t>
            </a:r>
            <a:r>
              <a:rPr lang="fr-FR" baseline="0" dirty="0" smtClean="0"/>
              <a:t>guide d’entretien.</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6</a:t>
            </a:fld>
            <a:endParaRPr lang="fr-FR"/>
          </a:p>
        </p:txBody>
      </p:sp>
    </p:spTree>
    <p:extLst>
      <p:ext uri="{BB962C8B-B14F-4D97-AF65-F5344CB8AC3E}">
        <p14:creationId xmlns:p14="http://schemas.microsoft.com/office/powerpoint/2010/main" val="151811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la </a:t>
            </a:r>
            <a:r>
              <a:rPr lang="fr-FR" dirty="0" smtClean="0"/>
              <a:t>capitalisation,</a:t>
            </a:r>
            <a:r>
              <a:rPr lang="fr-FR" baseline="0" dirty="0" smtClean="0"/>
              <a:t> des termes de références ont été rédigés. Il faut les avoir en tête afin de concevoir un guide d’entretien qui soit pertinent au vu des informations que l’on cherche</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Prenons l’exemple d’un chantier collaboratif avec plusieurs acteurs : si l’on cherche à savoir </a:t>
            </a:r>
            <a:r>
              <a:rPr lang="fr-FR" b="1" baseline="0" dirty="0" smtClean="0"/>
              <a:t>comment les acteurs ont collaboré</a:t>
            </a:r>
            <a:r>
              <a:rPr lang="fr-FR" baseline="0" dirty="0" smtClean="0"/>
              <a:t>, il est inutile de passer trop de temps à interroger les participants sur la gestion financière de cette action.</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7</a:t>
            </a:fld>
            <a:endParaRPr lang="fr-FR"/>
          </a:p>
        </p:txBody>
      </p:sp>
    </p:spTree>
    <p:extLst>
      <p:ext uri="{BB962C8B-B14F-4D97-AF65-F5344CB8AC3E}">
        <p14:creationId xmlns:p14="http://schemas.microsoft.com/office/powerpoint/2010/main" val="386656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Les </a:t>
            </a:r>
            <a:r>
              <a:rPr lang="fr-FR" baseline="0" dirty="0" smtClean="0"/>
              <a:t>questions posées doivent être ouvertes, et ne pas inciter à répondre oui ou non.</a:t>
            </a:r>
          </a:p>
          <a:p>
            <a:r>
              <a:rPr lang="fr-FR" baseline="0" dirty="0" smtClean="0"/>
              <a:t>Les </a:t>
            </a:r>
            <a:r>
              <a:rPr lang="fr-FR" baseline="0" dirty="0" smtClean="0"/>
              <a:t>guides d’entretien seront différents selon les acteurs. Mais il faut que les questions importantes soient posées à tout le monde, afin de faire ressortir des vécus différents.</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8</a:t>
            </a:fld>
            <a:endParaRPr lang="fr-FR"/>
          </a:p>
        </p:txBody>
      </p:sp>
    </p:spTree>
    <p:extLst>
      <p:ext uri="{BB962C8B-B14F-4D97-AF65-F5344CB8AC3E}">
        <p14:creationId xmlns:p14="http://schemas.microsoft.com/office/powerpoint/2010/main" val="308065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capitalisation n’est pas un sondage ou</a:t>
            </a:r>
            <a:r>
              <a:rPr lang="fr-FR" baseline="0" dirty="0" smtClean="0"/>
              <a:t> une étude statistique : on peut faire varier la formulation des questions d’un entretien à l’autre si l’on n’obtient de réponse complète, mais en conservant le fond de la question.</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9</a:t>
            </a:fld>
            <a:endParaRPr lang="fr-FR"/>
          </a:p>
        </p:txBody>
      </p:sp>
    </p:spTree>
    <p:extLst>
      <p:ext uri="{BB962C8B-B14F-4D97-AF65-F5344CB8AC3E}">
        <p14:creationId xmlns:p14="http://schemas.microsoft.com/office/powerpoint/2010/main" val="16887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06310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402202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53344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178617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6644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1331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FDF8ED-6A36-4ABB-B55D-B654D54E4A34}" type="datetimeFigureOut">
              <a:rPr lang="fr-FR" smtClean="0"/>
              <a:t>05/12/2022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10905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DFDF8ED-6A36-4ABB-B55D-B654D54E4A34}" type="datetimeFigureOut">
              <a:rPr lang="fr-FR" smtClean="0"/>
              <a:t>05/12/2022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41760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FDF8ED-6A36-4ABB-B55D-B654D54E4A34}" type="datetimeFigureOut">
              <a:rPr lang="fr-FR" smtClean="0"/>
              <a:t>05/12/2022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0993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6671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195088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F734D-244F-4E42-BA58-E861A5C02A3E}" type="slidenum">
              <a:rPr lang="fr-FR" smtClean="0"/>
              <a:t>‹N°›</a:t>
            </a:fld>
            <a:endParaRPr lang="fr-FR"/>
          </a:p>
        </p:txBody>
      </p:sp>
    </p:spTree>
    <p:extLst>
      <p:ext uri="{BB962C8B-B14F-4D97-AF65-F5344CB8AC3E}">
        <p14:creationId xmlns:p14="http://schemas.microsoft.com/office/powerpoint/2010/main" val="90891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371601"/>
            <a:ext cx="9144000" cy="1112202"/>
          </a:xfrm>
        </p:spPr>
        <p:txBody>
          <a:bodyPr>
            <a:normAutofit/>
          </a:bodyPr>
          <a:lstStyle/>
          <a:p>
            <a:r>
              <a:rPr lang="fr-FR" b="1" dirty="0" smtClean="0"/>
              <a:t>Nos outils</a:t>
            </a:r>
            <a:endParaRPr lang="fr-FR" b="1" dirty="0"/>
          </a:p>
        </p:txBody>
      </p:sp>
      <p:sp>
        <p:nvSpPr>
          <p:cNvPr id="3" name="Sous-titre 2"/>
          <p:cNvSpPr>
            <a:spLocks noGrp="1"/>
          </p:cNvSpPr>
          <p:nvPr>
            <p:ph type="subTitle" idx="1"/>
          </p:nvPr>
        </p:nvSpPr>
        <p:spPr>
          <a:xfrm>
            <a:off x="1625600" y="3264791"/>
            <a:ext cx="9144000" cy="825428"/>
          </a:xfrm>
        </p:spPr>
        <p:txBody>
          <a:bodyPr>
            <a:normAutofit/>
          </a:bodyPr>
          <a:lstStyle/>
          <a:p>
            <a:r>
              <a:rPr lang="fr-FR" sz="3600" dirty="0" smtClean="0"/>
              <a:t>Les entretiens pour une capitalisation</a:t>
            </a:r>
            <a:endParaRPr lang="fr-FR" sz="3600" dirty="0"/>
          </a:p>
        </p:txBody>
      </p:sp>
      <p:pic>
        <p:nvPicPr>
          <p:cNvPr id="6" name="Image 5"/>
          <p:cNvPicPr>
            <a:picLocks noChangeAspect="1"/>
          </p:cNvPicPr>
          <p:nvPr/>
        </p:nvPicPr>
        <p:blipFill>
          <a:blip r:embed="rId4"/>
          <a:stretch>
            <a:fillRect/>
          </a:stretch>
        </p:blipFill>
        <p:spPr>
          <a:xfrm>
            <a:off x="2188123" y="4666999"/>
            <a:ext cx="1799678" cy="175487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074" y="4666998"/>
            <a:ext cx="2579926" cy="1754873"/>
          </a:xfrm>
          <a:prstGeom prst="rect">
            <a:avLst/>
          </a:prstGeom>
        </p:spPr>
      </p:pic>
    </p:spTree>
    <p:extLst>
      <p:ext uri="{BB962C8B-B14F-4D97-AF65-F5344CB8AC3E}">
        <p14:creationId xmlns:p14="http://schemas.microsoft.com/office/powerpoint/2010/main" val="261628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57826" y="2775975"/>
            <a:ext cx="10225548" cy="1112202"/>
          </a:xfrm>
        </p:spPr>
        <p:txBody>
          <a:bodyPr>
            <a:normAutofit/>
          </a:bodyPr>
          <a:lstStyle/>
          <a:p>
            <a:r>
              <a:rPr lang="fr-FR" b="1" dirty="0" smtClean="0"/>
              <a:t>L’entretien</a:t>
            </a:r>
            <a:endParaRPr lang="fr-FR" b="1" dirty="0"/>
          </a:p>
        </p:txBody>
      </p:sp>
    </p:spTree>
    <p:extLst>
      <p:ext uri="{BB962C8B-B14F-4D97-AF65-F5344CB8AC3E}">
        <p14:creationId xmlns:p14="http://schemas.microsoft.com/office/powerpoint/2010/main" val="148860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65300" y="366386"/>
            <a:ext cx="9144000" cy="1688281"/>
          </a:xfrm>
        </p:spPr>
        <p:txBody>
          <a:bodyPr>
            <a:normAutofit/>
          </a:bodyPr>
          <a:lstStyle/>
          <a:p>
            <a:pPr algn="just"/>
            <a:r>
              <a:rPr lang="fr-FR" sz="3200" dirty="0" smtClean="0"/>
              <a:t>Réaliser l’entretien dans un environnement familier pour la personne interrogée.</a:t>
            </a:r>
          </a:p>
        </p:txBody>
      </p:sp>
      <p:sp>
        <p:nvSpPr>
          <p:cNvPr id="6" name="Sous-titre 2"/>
          <p:cNvSpPr txBox="1">
            <a:spLocks/>
          </p:cNvSpPr>
          <p:nvPr/>
        </p:nvSpPr>
        <p:spPr>
          <a:xfrm>
            <a:off x="1765300" y="1299416"/>
            <a:ext cx="9144000" cy="12056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200" dirty="0" smtClean="0"/>
              <a:t>Eviter de se positionner face à face, mais dans une posture naturelle de discussion.</a:t>
            </a: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1435" r="10844" b="2790"/>
          <a:stretch/>
        </p:blipFill>
        <p:spPr>
          <a:xfrm>
            <a:off x="1215342" y="2417049"/>
            <a:ext cx="3336338" cy="3129688"/>
          </a:xfrm>
          <a:prstGeom prst="rect">
            <a:avLst/>
          </a:prstGeom>
          <a:ln w="28575">
            <a:solidFill>
              <a:srgbClr val="FF0000"/>
            </a:solidFill>
          </a:ln>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l="11187" t="2" b="1670"/>
          <a:stretch/>
        </p:blipFill>
        <p:spPr>
          <a:xfrm>
            <a:off x="7722037" y="2417049"/>
            <a:ext cx="3737221" cy="3103216"/>
          </a:xfrm>
          <a:prstGeom prst="rect">
            <a:avLst/>
          </a:prstGeom>
          <a:ln w="28575">
            <a:solidFill>
              <a:srgbClr val="00B050"/>
            </a:solidFill>
          </a:ln>
        </p:spPr>
      </p:pic>
      <p:sp>
        <p:nvSpPr>
          <p:cNvPr id="7" name="Multiplication 6"/>
          <p:cNvSpPr/>
          <p:nvPr/>
        </p:nvSpPr>
        <p:spPr>
          <a:xfrm>
            <a:off x="2146911" y="5546737"/>
            <a:ext cx="1473200" cy="14139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787"/>
                    </a14:imgEffect>
                    <a14:imgEffect>
                      <a14:saturation sat="70000"/>
                    </a14:imgEffect>
                  </a14:imgLayer>
                </a14:imgProps>
              </a:ext>
              <a:ext uri="{28A0092B-C50C-407E-A947-70E740481C1C}">
                <a14:useLocalDpi xmlns:a14="http://schemas.microsoft.com/office/drawing/2010/main" val="0"/>
              </a:ext>
            </a:extLst>
          </a:blip>
          <a:stretch>
            <a:fillRect/>
          </a:stretch>
        </p:blipFill>
        <p:spPr>
          <a:xfrm>
            <a:off x="9153524" y="5666860"/>
            <a:ext cx="981877" cy="1007053"/>
          </a:xfrm>
          <a:prstGeom prst="rect">
            <a:avLst/>
          </a:prstGeom>
          <a:noFill/>
        </p:spPr>
      </p:pic>
    </p:spTree>
    <p:extLst>
      <p:ext uri="{BB962C8B-B14F-4D97-AF65-F5344CB8AC3E}">
        <p14:creationId xmlns:p14="http://schemas.microsoft.com/office/powerpoint/2010/main" val="44917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74800" y="1042219"/>
            <a:ext cx="9144000" cy="799281"/>
          </a:xfrm>
        </p:spPr>
        <p:txBody>
          <a:bodyPr>
            <a:normAutofit/>
          </a:bodyPr>
          <a:lstStyle/>
          <a:p>
            <a:pPr algn="just"/>
            <a:r>
              <a:rPr lang="fr-FR" sz="3600" dirty="0" smtClean="0"/>
              <a:t>Suivre le guide d’entretien</a:t>
            </a:r>
            <a:endParaRPr lang="fr-FR" sz="3600" dirty="0"/>
          </a:p>
        </p:txBody>
      </p:sp>
      <p:sp>
        <p:nvSpPr>
          <p:cNvPr id="4" name="Sous-titre 2"/>
          <p:cNvSpPr txBox="1">
            <a:spLocks/>
          </p:cNvSpPr>
          <p:nvPr/>
        </p:nvSpPr>
        <p:spPr>
          <a:xfrm>
            <a:off x="1574800" y="2705919"/>
            <a:ext cx="9144000" cy="659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Ne pas hésiter à reformuler les questions</a:t>
            </a:r>
            <a:endParaRPr lang="fr-FR" sz="3600" dirty="0"/>
          </a:p>
        </p:txBody>
      </p:sp>
      <p:sp>
        <p:nvSpPr>
          <p:cNvPr id="5" name="Sous-titre 2"/>
          <p:cNvSpPr txBox="1">
            <a:spLocks/>
          </p:cNvSpPr>
          <p:nvPr/>
        </p:nvSpPr>
        <p:spPr>
          <a:xfrm>
            <a:off x="1574800" y="4229919"/>
            <a:ext cx="9144000" cy="14215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Sauter certaines questions si l’on note que les personnes interrogées ne pourront pas y répondre</a:t>
            </a:r>
            <a:endParaRPr lang="fr-FR" sz="3600" dirty="0"/>
          </a:p>
        </p:txBody>
      </p:sp>
    </p:spTree>
    <p:extLst>
      <p:ext uri="{BB962C8B-B14F-4D97-AF65-F5344CB8AC3E}">
        <p14:creationId xmlns:p14="http://schemas.microsoft.com/office/powerpoint/2010/main" val="250241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25600" y="2262407"/>
            <a:ext cx="9144000" cy="1472381"/>
          </a:xfrm>
        </p:spPr>
        <p:txBody>
          <a:bodyPr>
            <a:normAutofit lnSpcReduction="10000"/>
          </a:bodyPr>
          <a:lstStyle/>
          <a:p>
            <a:pPr algn="just"/>
            <a:r>
              <a:rPr lang="fr-FR" sz="3600" dirty="0" smtClean="0"/>
              <a:t>Prise de note, enregistrement, vidéo, … : selon les moyens techniques à disposition et votre préférence.</a:t>
            </a:r>
            <a:endParaRPr lang="fr-FR" sz="3600" dirty="0"/>
          </a:p>
        </p:txBody>
      </p:sp>
      <p:sp>
        <p:nvSpPr>
          <p:cNvPr id="6" name="Titre 1"/>
          <p:cNvSpPr>
            <a:spLocks noGrp="1"/>
          </p:cNvSpPr>
          <p:nvPr>
            <p:ph type="ctrTitle"/>
          </p:nvPr>
        </p:nvSpPr>
        <p:spPr>
          <a:xfrm>
            <a:off x="1084826" y="667775"/>
            <a:ext cx="10225548" cy="1112202"/>
          </a:xfrm>
        </p:spPr>
        <p:txBody>
          <a:bodyPr>
            <a:normAutofit/>
          </a:bodyPr>
          <a:lstStyle/>
          <a:p>
            <a:r>
              <a:rPr lang="fr-FR" b="1" dirty="0" smtClean="0">
                <a:solidFill>
                  <a:srgbClr val="FF0000"/>
                </a:solidFill>
              </a:rPr>
              <a:t>Exploiter l’entretien</a:t>
            </a:r>
            <a:endParaRPr lang="fr-FR" b="1" dirty="0">
              <a:solidFill>
                <a:srgbClr val="FF0000"/>
              </a:solidFill>
            </a:endParaRPr>
          </a:p>
        </p:txBody>
      </p:sp>
      <p:sp>
        <p:nvSpPr>
          <p:cNvPr id="7" name="Sous-titre 2"/>
          <p:cNvSpPr txBox="1">
            <a:spLocks/>
          </p:cNvSpPr>
          <p:nvPr/>
        </p:nvSpPr>
        <p:spPr>
          <a:xfrm>
            <a:off x="1625600" y="4217218"/>
            <a:ext cx="9144000" cy="19549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Lors du traitement de l’entretien, rassembler les témoignages et effectuer une comparaison des réponses données à une même question/thématique.</a:t>
            </a:r>
            <a:endParaRPr lang="fr-FR" sz="3600" dirty="0"/>
          </a:p>
        </p:txBody>
      </p:sp>
    </p:spTree>
    <p:extLst>
      <p:ext uri="{BB962C8B-B14F-4D97-AF65-F5344CB8AC3E}">
        <p14:creationId xmlns:p14="http://schemas.microsoft.com/office/powerpoint/2010/main" val="113789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943600" y="100540"/>
            <a:ext cx="6177280" cy="3952947"/>
          </a:xfrm>
        </p:spPr>
        <p:txBody>
          <a:bodyPr>
            <a:noAutofit/>
          </a:bodyPr>
          <a:lstStyle/>
          <a:p>
            <a:pPr algn="just"/>
            <a:r>
              <a:rPr lang="fr-FR" sz="3600" dirty="0" smtClean="0">
                <a:latin typeface="+mn-lt"/>
              </a:rPr>
              <a:t>Les </a:t>
            </a:r>
            <a:r>
              <a:rPr lang="fr-FR" sz="3600" dirty="0">
                <a:latin typeface="+mn-lt"/>
              </a:rPr>
              <a:t>entretiens sont un des outils de capitalisation. Il existe également d'autres outils permettant de récolter des informations tels que : </a:t>
            </a:r>
            <a:r>
              <a:rPr lang="fr-FR" sz="3600" dirty="0" smtClean="0">
                <a:latin typeface="+mn-lt"/>
              </a:rPr>
              <a:t>des </a:t>
            </a:r>
            <a:r>
              <a:rPr lang="fr-FR" sz="3600" dirty="0">
                <a:latin typeface="+mn-lt"/>
              </a:rPr>
              <a:t>ateliers de réflexion collective, </a:t>
            </a:r>
            <a:r>
              <a:rPr lang="fr-FR" sz="3600" dirty="0" smtClean="0">
                <a:latin typeface="+mn-lt"/>
              </a:rPr>
              <a:t>des questionnaires, etc</a:t>
            </a:r>
            <a:r>
              <a:rPr lang="fr-FR" sz="3600" dirty="0">
                <a:latin typeface="+mn-lt"/>
              </a:rPr>
              <a:t>.</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60" y="1732280"/>
            <a:ext cx="5669280" cy="4251960"/>
          </a:xfrm>
          <a:prstGeom prst="rect">
            <a:avLst/>
          </a:prstGeom>
        </p:spPr>
      </p:pic>
      <p:sp>
        <p:nvSpPr>
          <p:cNvPr id="4" name="ZoneTexte 3"/>
          <p:cNvSpPr txBox="1"/>
          <p:nvPr/>
        </p:nvSpPr>
        <p:spPr>
          <a:xfrm>
            <a:off x="0" y="6075680"/>
            <a:ext cx="6390640" cy="400110"/>
          </a:xfrm>
          <a:prstGeom prst="rect">
            <a:avLst/>
          </a:prstGeom>
          <a:noFill/>
        </p:spPr>
        <p:txBody>
          <a:bodyPr wrap="square" rtlCol="0">
            <a:spAutoFit/>
          </a:bodyPr>
          <a:lstStyle/>
          <a:p>
            <a:r>
              <a:rPr lang="fr-FR" sz="2000" i="1" dirty="0" smtClean="0"/>
              <a:t>Exemple d’un travail de réflexion en groupe lors d’un atelier</a:t>
            </a:r>
            <a:endParaRPr lang="fr-FR" sz="2000" i="1" dirty="0"/>
          </a:p>
        </p:txBody>
      </p:sp>
    </p:spTree>
    <p:extLst>
      <p:ext uri="{BB962C8B-B14F-4D97-AF65-F5344CB8AC3E}">
        <p14:creationId xmlns:p14="http://schemas.microsoft.com/office/powerpoint/2010/main" val="66995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97663" y="2141315"/>
            <a:ext cx="10225548" cy="1747777"/>
          </a:xfrm>
        </p:spPr>
        <p:txBody>
          <a:bodyPr>
            <a:normAutofit/>
          </a:bodyPr>
          <a:lstStyle/>
          <a:p>
            <a:r>
              <a:rPr lang="fr-FR" b="1" dirty="0" smtClean="0"/>
              <a:t>Choisir les personnes qui vont témoigner</a:t>
            </a:r>
            <a:endParaRPr lang="fr-FR" b="1" dirty="0"/>
          </a:p>
        </p:txBody>
      </p:sp>
    </p:spTree>
    <p:extLst>
      <p:ext uri="{BB962C8B-B14F-4D97-AF65-F5344CB8AC3E}">
        <p14:creationId xmlns:p14="http://schemas.microsoft.com/office/powerpoint/2010/main" val="391094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1100" y="2381329"/>
            <a:ext cx="10045700" cy="1168399"/>
          </a:xfrm>
        </p:spPr>
        <p:txBody>
          <a:bodyPr>
            <a:normAutofit/>
          </a:bodyPr>
          <a:lstStyle/>
          <a:p>
            <a:pPr algn="just"/>
            <a:r>
              <a:rPr lang="fr-FR" sz="3600" dirty="0" smtClean="0"/>
              <a:t>Interroger des personnes ayant différents points de vue sur l’expérience.</a:t>
            </a:r>
          </a:p>
        </p:txBody>
      </p:sp>
      <p:sp>
        <p:nvSpPr>
          <p:cNvPr id="5" name="Sous-titre 2"/>
          <p:cNvSpPr txBox="1">
            <a:spLocks/>
          </p:cNvSpPr>
          <p:nvPr/>
        </p:nvSpPr>
        <p:spPr>
          <a:xfrm>
            <a:off x="1181100" y="812054"/>
            <a:ext cx="10045700" cy="11683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La capitalisation a pour objectif de « </a:t>
            </a:r>
            <a:r>
              <a:rPr lang="fr-FR" sz="3600" i="1" dirty="0" smtClean="0"/>
              <a:t>passer d’une expérience à une connaissance partageable </a:t>
            </a:r>
            <a:r>
              <a:rPr lang="fr-FR" sz="3600" dirty="0" smtClean="0"/>
              <a:t>»*.</a:t>
            </a:r>
            <a:endParaRPr lang="fr-FR" sz="3600" dirty="0"/>
          </a:p>
        </p:txBody>
      </p:sp>
      <p:sp>
        <p:nvSpPr>
          <p:cNvPr id="6" name="Sous-titre 2"/>
          <p:cNvSpPr txBox="1">
            <a:spLocks/>
          </p:cNvSpPr>
          <p:nvPr/>
        </p:nvSpPr>
        <p:spPr>
          <a:xfrm>
            <a:off x="1181100" y="3892734"/>
            <a:ext cx="10045700" cy="1129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Dans le cas d’une action collective : </a:t>
            </a:r>
            <a:r>
              <a:rPr lang="fr-FR" sz="3600" b="1" dirty="0" smtClean="0"/>
              <a:t>interroger des acteurs divers.</a:t>
            </a:r>
          </a:p>
        </p:txBody>
      </p:sp>
      <p:sp>
        <p:nvSpPr>
          <p:cNvPr id="7" name="Sous-titre 2"/>
          <p:cNvSpPr txBox="1">
            <a:spLocks/>
          </p:cNvSpPr>
          <p:nvPr/>
        </p:nvSpPr>
        <p:spPr>
          <a:xfrm>
            <a:off x="1181100" y="5778501"/>
            <a:ext cx="10045700" cy="7238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800" b="1" dirty="0"/>
              <a:t>*</a:t>
            </a:r>
            <a:r>
              <a:rPr lang="fr-FR" sz="2800" b="1" dirty="0" smtClean="0"/>
              <a:t>Pierre de </a:t>
            </a:r>
            <a:r>
              <a:rPr lang="fr-FR" sz="2800" b="1" dirty="0" err="1" smtClean="0"/>
              <a:t>Zutter</a:t>
            </a:r>
            <a:r>
              <a:rPr lang="fr-FR" sz="2800" i="1" dirty="0" smtClean="0"/>
              <a:t>, Des histoires, des savoirs, des hommes : l’expérience est un capital, </a:t>
            </a:r>
            <a:r>
              <a:rPr lang="fr-FR" sz="2800" dirty="0" smtClean="0"/>
              <a:t>1994</a:t>
            </a:r>
            <a:r>
              <a:rPr lang="fr-FR" sz="2800" i="1" dirty="0" smtClean="0"/>
              <a:t>. </a:t>
            </a:r>
          </a:p>
        </p:txBody>
      </p:sp>
    </p:spTree>
    <p:extLst>
      <p:ext uri="{BB962C8B-B14F-4D97-AF65-F5344CB8AC3E}">
        <p14:creationId xmlns:p14="http://schemas.microsoft.com/office/powerpoint/2010/main" val="406323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5" name="Sous-titre 2"/>
          <p:cNvSpPr txBox="1">
            <a:spLocks/>
          </p:cNvSpPr>
          <p:nvPr/>
        </p:nvSpPr>
        <p:spPr>
          <a:xfrm>
            <a:off x="1113022" y="2459053"/>
            <a:ext cx="10045700" cy="15457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Les personnes interrogées doivent avoir un regard et un vécu pertinents et complets sur l’expérience à capitaliser.</a:t>
            </a:r>
            <a:endParaRPr lang="fr-FR" sz="3600" dirty="0"/>
          </a:p>
        </p:txBody>
      </p:sp>
    </p:spTree>
    <p:extLst>
      <p:ext uri="{BB962C8B-B14F-4D97-AF65-F5344CB8AC3E}">
        <p14:creationId xmlns:p14="http://schemas.microsoft.com/office/powerpoint/2010/main" val="184331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95926" y="2763275"/>
            <a:ext cx="10225548" cy="1112202"/>
          </a:xfrm>
        </p:spPr>
        <p:txBody>
          <a:bodyPr>
            <a:normAutofit/>
          </a:bodyPr>
          <a:lstStyle/>
          <a:p>
            <a:r>
              <a:rPr lang="fr-FR" b="1" dirty="0" smtClean="0"/>
              <a:t>Préparer un guide d’entretien</a:t>
            </a:r>
            <a:endParaRPr lang="fr-FR" b="1" dirty="0"/>
          </a:p>
        </p:txBody>
      </p:sp>
    </p:spTree>
    <p:extLst>
      <p:ext uri="{BB962C8B-B14F-4D97-AF65-F5344CB8AC3E}">
        <p14:creationId xmlns:p14="http://schemas.microsoft.com/office/powerpoint/2010/main" val="250245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4" name="Sous-titre 2"/>
          <p:cNvSpPr txBox="1">
            <a:spLocks/>
          </p:cNvSpPr>
          <p:nvPr/>
        </p:nvSpPr>
        <p:spPr>
          <a:xfrm>
            <a:off x="336685" y="1006727"/>
            <a:ext cx="5772286" cy="1780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Le guide d’entretien se base sur les Termes de Références de la capitalisation.</a:t>
            </a:r>
          </a:p>
        </p:txBody>
      </p:sp>
      <p:sp>
        <p:nvSpPr>
          <p:cNvPr id="5" name="Sous-titre 2"/>
          <p:cNvSpPr txBox="1">
            <a:spLocks/>
          </p:cNvSpPr>
          <p:nvPr/>
        </p:nvSpPr>
        <p:spPr>
          <a:xfrm>
            <a:off x="172396" y="4523627"/>
            <a:ext cx="5936575" cy="1294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Il doit faire ressortir les informations que l’on cherche.</a:t>
            </a:r>
          </a:p>
        </p:txBody>
      </p:sp>
      <p:pic>
        <p:nvPicPr>
          <p:cNvPr id="2" name="Image 1"/>
          <p:cNvPicPr>
            <a:picLocks noChangeAspect="1"/>
          </p:cNvPicPr>
          <p:nvPr/>
        </p:nvPicPr>
        <p:blipFill rotWithShape="1">
          <a:blip r:embed="rId4"/>
          <a:srcRect l="28049" t="20449" r="28547" b="10709"/>
          <a:stretch/>
        </p:blipFill>
        <p:spPr>
          <a:xfrm>
            <a:off x="6361890" y="896657"/>
            <a:ext cx="5616102" cy="5257886"/>
          </a:xfrm>
          <a:prstGeom prst="rect">
            <a:avLst/>
          </a:prstGeom>
        </p:spPr>
      </p:pic>
      <p:sp>
        <p:nvSpPr>
          <p:cNvPr id="6" name="ZoneTexte 5"/>
          <p:cNvSpPr txBox="1"/>
          <p:nvPr/>
        </p:nvSpPr>
        <p:spPr>
          <a:xfrm>
            <a:off x="5801360" y="6150114"/>
            <a:ext cx="6390640" cy="707886"/>
          </a:xfrm>
          <a:prstGeom prst="rect">
            <a:avLst/>
          </a:prstGeom>
          <a:noFill/>
        </p:spPr>
        <p:txBody>
          <a:bodyPr wrap="square" rtlCol="0">
            <a:spAutoFit/>
          </a:bodyPr>
          <a:lstStyle/>
          <a:p>
            <a:r>
              <a:rPr lang="fr-FR" sz="2000" i="1" dirty="0" smtClean="0"/>
              <a:t>Termes de références pour une capitalisation réalisée par le projet Recasé</a:t>
            </a:r>
            <a:endParaRPr lang="fr-FR" sz="2000" i="1" dirty="0"/>
          </a:p>
        </p:txBody>
      </p:sp>
    </p:spTree>
    <p:extLst>
      <p:ext uri="{BB962C8B-B14F-4D97-AF65-F5344CB8AC3E}">
        <p14:creationId xmlns:p14="http://schemas.microsoft.com/office/powerpoint/2010/main" val="30856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4" name="Sous-titre 2"/>
          <p:cNvSpPr txBox="1">
            <a:spLocks/>
          </p:cNvSpPr>
          <p:nvPr/>
        </p:nvSpPr>
        <p:spPr>
          <a:xfrm>
            <a:off x="1651000" y="661219"/>
            <a:ext cx="9118600" cy="12310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Privilégier des question ouvertes pour faciliter l’expression.</a:t>
            </a:r>
          </a:p>
        </p:txBody>
      </p:sp>
      <p:sp>
        <p:nvSpPr>
          <p:cNvPr id="6" name="Sous-titre 2"/>
          <p:cNvSpPr txBox="1">
            <a:spLocks/>
          </p:cNvSpPr>
          <p:nvPr/>
        </p:nvSpPr>
        <p:spPr>
          <a:xfrm>
            <a:off x="1625600" y="4417962"/>
            <a:ext cx="9144000" cy="1753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Il est pertinent de varier les guides d’entretiens selon les acteurs, mais d’avoir des questions communes. </a:t>
            </a:r>
            <a:endParaRPr lang="fr-FR" sz="3600" dirty="0"/>
          </a:p>
        </p:txBody>
      </p:sp>
    </p:spTree>
    <p:extLst>
      <p:ext uri="{BB962C8B-B14F-4D97-AF65-F5344CB8AC3E}">
        <p14:creationId xmlns:p14="http://schemas.microsoft.com/office/powerpoint/2010/main" val="396596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70000" y="1168400"/>
            <a:ext cx="9944100" cy="1422400"/>
          </a:xfrm>
        </p:spPr>
        <p:txBody>
          <a:bodyPr>
            <a:noAutofit/>
          </a:bodyPr>
          <a:lstStyle/>
          <a:p>
            <a:pPr algn="just"/>
            <a:r>
              <a:rPr lang="fr-FR" sz="4400" b="1" dirty="0" smtClean="0"/>
              <a:t>Capitalisation ≠ sondage </a:t>
            </a:r>
            <a:r>
              <a:rPr lang="fr-FR" sz="4400" dirty="0" smtClean="0"/>
              <a:t>: le </a:t>
            </a:r>
            <a:r>
              <a:rPr lang="fr-FR" sz="4400" dirty="0"/>
              <a:t>guide n’est pas </a:t>
            </a:r>
            <a:r>
              <a:rPr lang="fr-FR" sz="4400" dirty="0" smtClean="0"/>
              <a:t>fixe, il évolue au fil des entretiens.</a:t>
            </a:r>
          </a:p>
        </p:txBody>
      </p:sp>
      <p:sp>
        <p:nvSpPr>
          <p:cNvPr id="7" name="Sous-titre 2"/>
          <p:cNvSpPr txBox="1">
            <a:spLocks/>
          </p:cNvSpPr>
          <p:nvPr/>
        </p:nvSpPr>
        <p:spPr>
          <a:xfrm>
            <a:off x="1270000" y="3136900"/>
            <a:ext cx="9944100" cy="1422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400" dirty="0" smtClean="0"/>
              <a:t>La formulation des questions peut changer, mais il est important de conserver le fond ou la thématique de la question</a:t>
            </a:r>
          </a:p>
        </p:txBody>
      </p:sp>
    </p:spTree>
    <p:extLst>
      <p:ext uri="{BB962C8B-B14F-4D97-AF65-F5344CB8AC3E}">
        <p14:creationId xmlns:p14="http://schemas.microsoft.com/office/powerpoint/2010/main" val="23072724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907</Words>
  <Application>Microsoft Office PowerPoint</Application>
  <PresentationFormat>Grand écran</PresentationFormat>
  <Paragraphs>59</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Nos outils</vt:lpstr>
      <vt:lpstr>Les entretiens sont un des outils de capitalisation. Il existe également d'autres outils permettant de récolter des informations tels que : des ateliers de réflexion collective, des questionnaires, etc.</vt:lpstr>
      <vt:lpstr>Choisir les personnes qui vont témoigner</vt:lpstr>
      <vt:lpstr>Présentation PowerPoint</vt:lpstr>
      <vt:lpstr>Présentation PowerPoint</vt:lpstr>
      <vt:lpstr>Préparer un guide d’entretien</vt:lpstr>
      <vt:lpstr>Présentation PowerPoint</vt:lpstr>
      <vt:lpstr>Présentation PowerPoint</vt:lpstr>
      <vt:lpstr>Présentation PowerPoint</vt:lpstr>
      <vt:lpstr>L’entretien</vt:lpstr>
      <vt:lpstr>Présentation PowerPoint</vt:lpstr>
      <vt:lpstr>Présentation PowerPoint</vt:lpstr>
      <vt:lpstr>Exploiter l’entretien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 outils</dc:title>
  <dc:creator>Admin</dc:creator>
  <cp:lastModifiedBy>Admin</cp:lastModifiedBy>
  <cp:revision>67</cp:revision>
  <dcterms:created xsi:type="dcterms:W3CDTF">2022-09-13T10:07:46Z</dcterms:created>
  <dcterms:modified xsi:type="dcterms:W3CDTF">2022-12-05T09:42:57Z</dcterms:modified>
</cp:coreProperties>
</file>