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6" r:id="rId3"/>
    <p:sldId id="258" r:id="rId4"/>
    <p:sldId id="261" r:id="rId5"/>
    <p:sldId id="262" r:id="rId6"/>
    <p:sldId id="259" r:id="rId7"/>
    <p:sldId id="263" r:id="rId8"/>
    <p:sldId id="269" r:id="rId9"/>
    <p:sldId id="264" r:id="rId10"/>
    <p:sldId id="260" r:id="rId11"/>
    <p:sldId id="265"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éa ROUILLON" initials="LR" lastIdx="9" clrIdx="0">
    <p:extLst>
      <p:ext uri="{19B8F6BF-5375-455C-9EA6-DF929625EA0E}">
        <p15:presenceInfo xmlns:p15="http://schemas.microsoft.com/office/powerpoint/2012/main" userId="S-1-5-21-3277138183-190172663-2422311153-2638" providerId="AD"/>
      </p:ext>
    </p:extLst>
  </p:cmAuthor>
  <p:cmAuthor id="2" name="Admin" initials="A" lastIdx="1" clrIdx="1">
    <p:extLst>
      <p:ext uri="{19B8F6BF-5375-455C-9EA6-DF929625EA0E}">
        <p15:presenceInfo xmlns:p15="http://schemas.microsoft.com/office/powerpoint/2012/main" userId="27b4912f13d8ec1d" providerId="Windows Live"/>
      </p:ext>
    </p:extLst>
  </p:cmAuthor>
  <p:cmAuthor id="3" name="USER" initials="U" lastIdx="2" clrIdx="2">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48" autoAdjust="0"/>
  </p:normalViewPr>
  <p:slideViewPr>
    <p:cSldViewPr snapToGrid="0">
      <p:cViewPr varScale="1">
        <p:scale>
          <a:sx n="41" d="100"/>
          <a:sy n="41" d="100"/>
        </p:scale>
        <p:origin x="908" y="3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68AC9-0C8B-411D-93F8-98AC5CB550DE}" type="datetimeFigureOut">
              <a:rPr lang="fr-FR" smtClean="0"/>
              <a:t>05/12/2022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Modificación de los estilos de texto de las máscaras</a:t>
            </a:r>
          </a:p>
          <a:p>
            <a:pPr lvl="1"/>
            <a:r>
              <a:rPr lang="fr-FR" smtClean="0"/>
              <a:t>Segundo nivel</a:t>
            </a:r>
          </a:p>
          <a:p>
            <a:pPr lvl="2"/>
            <a:r>
              <a:rPr lang="fr-FR" smtClean="0"/>
              <a:t>Tercer nivel</a:t>
            </a:r>
          </a:p>
          <a:p>
            <a:pPr lvl="3"/>
            <a:r>
              <a:rPr lang="fr-FR" smtClean="0"/>
              <a:t>Cuarto nivel</a:t>
            </a:r>
          </a:p>
          <a:p>
            <a:pPr lvl="4"/>
            <a:r>
              <a:rPr lang="fr-FR" smtClean="0"/>
              <a:t>Quinto nivel</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099A36-A9F6-422D-87ED-C6717388CC53}" type="slidenum">
              <a:rPr lang="fr-FR" smtClean="0"/>
              <a:t>'N°'</a:t>
            </a:fld>
            <a:endParaRPr lang="fr-FR"/>
          </a:p>
        </p:txBody>
      </p:sp>
    </p:spTree>
    <p:extLst>
      <p:ext uri="{BB962C8B-B14F-4D97-AF65-F5344CB8AC3E}">
        <p14:creationId xmlns:p14="http://schemas.microsoft.com/office/powerpoint/2010/main" val="972513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Hola, </a:t>
            </a:r>
          </a:p>
          <a:p>
            <a:r>
              <a:rPr lang="fr-FR" baseline="0" dirty="0" smtClean="0"/>
              <a:t>Hoy voy a compartir contigo una herramienta esencial para capitalizar una experiencia o actividad: las entrevistas. </a:t>
            </a:r>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a:t>
            </a:fld>
            <a:endParaRPr lang="fr-FR"/>
          </a:p>
        </p:txBody>
      </p:sp>
    </p:spTree>
    <p:extLst>
      <p:ext uri="{BB962C8B-B14F-4D97-AF65-F5344CB8AC3E}">
        <p14:creationId xmlns:p14="http://schemas.microsoft.com/office/powerpoint/2010/main" val="2808209321"/>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Ahora vamos a </a:t>
            </a:r>
            <a:r>
              <a:rPr lang="fr-FR" baseline="0" dirty="0" smtClean="0"/>
              <a:t>hablar del mantenimiento propiamente dicho</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10</a:t>
            </a:fld>
            <a:endParaRPr lang="fr-FR"/>
          </a:p>
        </p:txBody>
      </p:sp>
    </p:spTree>
    <p:extLst>
      <p:ext uri="{BB962C8B-B14F-4D97-AF65-F5344CB8AC3E}">
        <p14:creationId xmlns:p14="http://schemas.microsoft.com/office/powerpoint/2010/main" val="3764377030"/>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Siempre es </a:t>
            </a:r>
            <a:r>
              <a:rPr lang="fr-FR" baseline="0" dirty="0" smtClean="0"/>
              <a:t>más agradable para el entrevistado realizar la entrevista en un entorno familiar que en una oficina.</a:t>
            </a:r>
          </a:p>
          <a:p>
            <a:r>
              <a:rPr lang="fr-FR" baseline="0" dirty="0" smtClean="0"/>
              <a:t>Del mismo modo, como no se trata de una entrevista de trabajo, no es necesario colocarse frente a la persona, sino en una postura natural de debate.</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11</a:t>
            </a:fld>
            <a:endParaRPr lang="fr-FR"/>
          </a:p>
        </p:txBody>
      </p:sp>
    </p:spTree>
    <p:extLst>
      <p:ext uri="{BB962C8B-B14F-4D97-AF65-F5344CB8AC3E}">
        <p14:creationId xmlns:p14="http://schemas.microsoft.com/office/powerpoint/2010/main" val="227093712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Aunque </a:t>
            </a:r>
            <a:r>
              <a:rPr lang="fr-FR" baseline="0" dirty="0" smtClean="0"/>
              <a:t>las mayúsculas dan protagonismo a la discusión, es importante seguir la guía de la entrevista. A menudo ocurre que, al utilizar la entrevista, se advierte una digresión que no aporta la información que buscamos. A menudo es útil reformular o aclarar las preguntas. </a:t>
            </a:r>
          </a:p>
          <a:p>
            <a:r>
              <a:rPr lang="fr-FR" baseline="0" dirty="0" smtClean="0"/>
              <a:t>A veces, puede ser necesario saltarse algunas preguntas si observas que la persona no domina el tema en cuestión. Hacer demasiadas preguntas que la persona no pueda responder puede repercutir en su autoestima.</a:t>
            </a:r>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12</a:t>
            </a:fld>
            <a:endParaRPr lang="fr-FR"/>
          </a:p>
        </p:txBody>
      </p:sp>
    </p:spTree>
    <p:extLst>
      <p:ext uri="{BB962C8B-B14F-4D97-AF65-F5344CB8AC3E}">
        <p14:creationId xmlns:p14="http://schemas.microsoft.com/office/powerpoint/2010/main" val="1100538224"/>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Las entrevistas pueden utilizarse para </a:t>
            </a:r>
            <a:r>
              <a:rPr lang="fr-FR" baseline="0" dirty="0" smtClean="0"/>
              <a:t>tomar notas, grabar el audio de la entrevista o incluso un vídeo. </a:t>
            </a:r>
          </a:p>
          <a:p>
            <a:r>
              <a:rPr lang="fr-FR" baseline="0" dirty="0" smtClean="0"/>
              <a:t>Para procesar la entrevista, reunimos los distintos testimonios y analizamos las diferentes respuestas dadas a una misma pregunta o tema.</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13</a:t>
            </a:fld>
            <a:endParaRPr lang="fr-FR"/>
          </a:p>
        </p:txBody>
      </p:sp>
    </p:spTree>
    <p:extLst>
      <p:ext uri="{BB962C8B-B14F-4D97-AF65-F5344CB8AC3E}">
        <p14:creationId xmlns:p14="http://schemas.microsoft.com/office/powerpoint/2010/main" val="275904507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En primer lugar</a:t>
            </a:r>
            <a:r>
              <a:rPr lang="fr-FR" dirty="0" smtClean="0"/>
              <a:t>, es </a:t>
            </a:r>
            <a:r>
              <a:rPr lang="fr-FR" baseline="0" dirty="0" smtClean="0"/>
              <a:t>importante señalar que las entrevistas de capitalización están muy bien, pero también hay que variar otras actividades para sacar otra información</a:t>
            </a:r>
            <a:r>
              <a:rPr lang="fr-FR" baseline="0" dirty="0" smtClean="0"/>
              <a:t>: </a:t>
            </a:r>
            <a:r>
              <a:rPr lang="fr-FR" baseline="0" dirty="0" smtClean="0"/>
              <a:t>por ejemplo, </a:t>
            </a:r>
            <a:r>
              <a:rPr lang="fr-FR" baseline="0" dirty="0" smtClean="0"/>
              <a:t>cuestionarios o </a:t>
            </a:r>
            <a:r>
              <a:rPr lang="fr-FR" baseline="0" dirty="0" smtClean="0"/>
              <a:t>talleres de debate </a:t>
            </a:r>
            <a:r>
              <a:rPr lang="fr-FR" baseline="0" dirty="0" smtClean="0"/>
              <a:t>en grupo (como se muestra en la foto).</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2</a:t>
            </a:fld>
            <a:endParaRPr lang="fr-FR"/>
          </a:p>
        </p:txBody>
      </p:sp>
    </p:spTree>
    <p:extLst>
      <p:ext uri="{BB962C8B-B14F-4D97-AF65-F5344CB8AC3E}">
        <p14:creationId xmlns:p14="http://schemas.microsoft.com/office/powerpoint/2010/main" val="2606090947"/>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Para las entrevistas</a:t>
            </a:r>
            <a:r>
              <a:rPr lang="fr-FR" dirty="0" smtClean="0"/>
              <a:t>, primero tiene que </a:t>
            </a:r>
            <a:r>
              <a:rPr lang="fr-FR" dirty="0" smtClean="0"/>
              <a:t>identificar </a:t>
            </a:r>
            <a:r>
              <a:rPr lang="fr-FR" dirty="0" smtClean="0"/>
              <a:t>a las personas a las que va </a:t>
            </a:r>
            <a:r>
              <a:rPr lang="fr-FR" baseline="0" dirty="0" smtClean="0"/>
              <a:t>a entrevistar.</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3</a:t>
            </a:fld>
            <a:endParaRPr lang="fr-FR"/>
          </a:p>
        </p:txBody>
      </p:sp>
    </p:spTree>
    <p:extLst>
      <p:ext uri="{BB962C8B-B14F-4D97-AF65-F5344CB8AC3E}">
        <p14:creationId xmlns:p14="http://schemas.microsoft.com/office/powerpoint/2010/main" val="623292097"/>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Recuerde que capitalizar significa </a:t>
            </a:r>
            <a:r>
              <a:rPr lang="fr-FR" baseline="0" dirty="0" smtClean="0"/>
              <a:t>pasar de una experiencia a un conocimiento compartible. Por lo tanto, es útil entrevistar a personas que hayan tenido un papel diferente en la experiencia. En el caso de una acción colectiva, es decir, una acción que reunió a varios grupos de actores, es esencial entrevistar a personas de estos diferentes grupos de actores.</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4</a:t>
            </a:fld>
            <a:endParaRPr lang="fr-FR"/>
          </a:p>
        </p:txBody>
      </p:sp>
    </p:spTree>
    <p:extLst>
      <p:ext uri="{BB962C8B-B14F-4D97-AF65-F5344CB8AC3E}">
        <p14:creationId xmlns:p14="http://schemas.microsoft.com/office/powerpoint/2010/main" val="3668627817"/>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 aras de la eficacia, también es importante dirigirse a las personas que han desempeñado un </a:t>
            </a:r>
            <a:r>
              <a:rPr lang="fr-FR" baseline="0" dirty="0" smtClean="0"/>
              <a:t>papel importante, para que puedan facilitar información completa. </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5</a:t>
            </a:fld>
            <a:endParaRPr lang="fr-FR"/>
          </a:p>
        </p:txBody>
      </p:sp>
    </p:spTree>
    <p:extLst>
      <p:ext uri="{BB962C8B-B14F-4D97-AF65-F5344CB8AC3E}">
        <p14:creationId xmlns:p14="http://schemas.microsoft.com/office/powerpoint/2010/main" val="281559252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Una vez </a:t>
            </a:r>
            <a:r>
              <a:rPr lang="fr-FR" baseline="0" dirty="0" smtClean="0"/>
              <a:t>identificadas </a:t>
            </a:r>
            <a:r>
              <a:rPr lang="fr-FR" dirty="0" smtClean="0"/>
              <a:t>las </a:t>
            </a:r>
            <a:r>
              <a:rPr lang="fr-FR" baseline="0" dirty="0" smtClean="0"/>
              <a:t>personas que van a ser entrevistadas</a:t>
            </a:r>
            <a:r>
              <a:rPr lang="fr-FR" baseline="0" dirty="0" smtClean="0"/>
              <a:t>, se elabora una </a:t>
            </a:r>
            <a:r>
              <a:rPr lang="fr-FR" baseline="0" dirty="0" smtClean="0"/>
              <a:t>guía de entrevista.</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6</a:t>
            </a:fld>
            <a:endParaRPr lang="fr-FR"/>
          </a:p>
        </p:txBody>
      </p:sp>
    </p:spTree>
    <p:extLst>
      <p:ext uri="{BB962C8B-B14F-4D97-AF65-F5344CB8AC3E}">
        <p14:creationId xmlns:p14="http://schemas.microsoft.com/office/powerpoint/2010/main" val="1518113905"/>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Antes de la </a:t>
            </a:r>
            <a:r>
              <a:rPr lang="fr-FR" dirty="0" smtClean="0"/>
              <a:t>capitalización, se </a:t>
            </a:r>
            <a:r>
              <a:rPr lang="fr-FR" baseline="0" dirty="0" smtClean="0"/>
              <a:t>han elaborado los términos de referencia. Hay </a:t>
            </a:r>
            <a:r>
              <a:rPr lang="fr-FR" baseline="0" dirty="0" smtClean="0"/>
              <a:t>que tenerlos en cuenta para diseñar una guía de entrevista que sea pertinente para la información que se busca</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Tomemos el ejemplo de un proyecto de colaboración en el que intervienen varias partes interesadas: si queremos averiguar </a:t>
            </a:r>
            <a:r>
              <a:rPr lang="fr-FR" b="1" baseline="0" dirty="0" smtClean="0"/>
              <a:t>cómo han trabajado juntas las partes interesadas, </a:t>
            </a:r>
            <a:r>
              <a:rPr lang="fr-FR" baseline="0" dirty="0" smtClean="0"/>
              <a:t>no tiene sentido dedicar demasiado tiempo a preguntar a los participantes sobre la gestión financiera del proyecto.</a:t>
            </a:r>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7</a:t>
            </a:fld>
            <a:endParaRPr lang="fr-FR"/>
          </a:p>
        </p:txBody>
      </p:sp>
    </p:spTree>
    <p:extLst>
      <p:ext uri="{BB962C8B-B14F-4D97-AF65-F5344CB8AC3E}">
        <p14:creationId xmlns:p14="http://schemas.microsoft.com/office/powerpoint/2010/main" val="386656109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Las </a:t>
            </a:r>
            <a:r>
              <a:rPr lang="fr-FR" baseline="0" dirty="0" smtClean="0"/>
              <a:t>preguntas deben ser abiertas y no incitar a responder sí o no.</a:t>
            </a:r>
          </a:p>
          <a:p>
            <a:r>
              <a:rPr lang="fr-FR" baseline="0" dirty="0" smtClean="0"/>
              <a:t>Las </a:t>
            </a:r>
            <a:r>
              <a:rPr lang="fr-FR" baseline="0" dirty="0" smtClean="0"/>
              <a:t>guías de entrevista serán diferentes para cada parte interesada. Pero a todos se les deben hacer las preguntas importantes, para que puedan surgir experiencias diferentes.</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8</a:t>
            </a:fld>
            <a:endParaRPr lang="fr-FR"/>
          </a:p>
        </p:txBody>
      </p:sp>
    </p:spTree>
    <p:extLst>
      <p:ext uri="{BB962C8B-B14F-4D97-AF65-F5344CB8AC3E}">
        <p14:creationId xmlns:p14="http://schemas.microsoft.com/office/powerpoint/2010/main" val="3080657280"/>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La capitalización no es una encuesta ni un </a:t>
            </a:r>
            <a:r>
              <a:rPr lang="fr-FR" baseline="0" dirty="0" smtClean="0"/>
              <a:t>estudio estadístico: puedes variar la formulación de las preguntas de una entrevista a otra si no obtienes una respuesta completa, pero el fondo de la cuestión sigue siendo el mismo.</a:t>
            </a:r>
            <a:endParaRPr lang="fr-FR" dirty="0"/>
          </a:p>
        </p:txBody>
      </p:sp>
      <p:sp>
        <p:nvSpPr>
          <p:cNvPr id="4" name="Espace réservé du numéro de diapositive 3"/>
          <p:cNvSpPr>
            <a:spLocks noGrp="1"/>
          </p:cNvSpPr>
          <p:nvPr>
            <p:ph type="sldNum" sz="quarter" idx="10"/>
          </p:nvPr>
        </p:nvSpPr>
        <p:spPr/>
        <p:txBody>
          <a:bodyPr/>
          <a:lstStyle/>
          <a:p>
            <a:fld id="{BF099A36-A9F6-422D-87ED-C6717388CC53}" type="slidenum">
              <a:rPr lang="fr-FR" smtClean="0"/>
              <a:t>9</a:t>
            </a:fld>
            <a:endParaRPr lang="fr-FR"/>
          </a:p>
        </p:txBody>
      </p:sp>
    </p:spTree>
    <p:extLst>
      <p:ext uri="{BB962C8B-B14F-4D97-AF65-F5344CB8AC3E}">
        <p14:creationId xmlns:p14="http://schemas.microsoft.com/office/powerpoint/2010/main" val="16887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3063101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4022026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53344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1786172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2166442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DFDF8ED-6A36-4ABB-B55D-B654D54E4A34}" type="datetimeFigureOut">
              <a:rPr lang="fr-FR" smtClean="0"/>
              <a:t>05/12/2022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211331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DFDF8ED-6A36-4ABB-B55D-B654D54E4A34}" type="datetimeFigureOut">
              <a:rPr lang="fr-FR" smtClean="0"/>
              <a:t>05/12/2022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310905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DFDF8ED-6A36-4ABB-B55D-B654D54E4A34}" type="datetimeFigureOut">
              <a:rPr lang="fr-FR" smtClean="0"/>
              <a:t>05/12/2022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4176014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DFDF8ED-6A36-4ABB-B55D-B654D54E4A34}" type="datetimeFigureOut">
              <a:rPr lang="fr-FR" smtClean="0"/>
              <a:t>05/12/2022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2109933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DFDF8ED-6A36-4ABB-B55D-B654D54E4A34}" type="datetimeFigureOut">
              <a:rPr lang="fr-FR" smtClean="0"/>
              <a:t>05/12/2022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3667141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DFDF8ED-6A36-4ABB-B55D-B654D54E4A34}" type="datetimeFigureOut">
              <a:rPr lang="fr-FR" smtClean="0"/>
              <a:t>05/12/2022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4DF734D-244F-4E42-BA58-E861A5C02A3E}" type="slidenum">
              <a:rPr lang="fr-FR" smtClean="0"/>
              <a:t>‹N°›</a:t>
            </a:fld>
            <a:endParaRPr lang="fr-FR"/>
          </a:p>
        </p:txBody>
      </p:sp>
    </p:spTree>
    <p:extLst>
      <p:ext uri="{BB962C8B-B14F-4D97-AF65-F5344CB8AC3E}">
        <p14:creationId xmlns:p14="http://schemas.microsoft.com/office/powerpoint/2010/main" val="195088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Cambiar el estilo del título</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Modificación de los estilos de texto de las máscaras</a:t>
            </a:r>
          </a:p>
          <a:p>
            <a:pPr lvl="1"/>
            <a:r>
              <a:rPr lang="fr-FR" smtClean="0"/>
              <a:t>Segundo nivel</a:t>
            </a:r>
          </a:p>
          <a:p>
            <a:pPr lvl="2"/>
            <a:r>
              <a:rPr lang="fr-FR" smtClean="0"/>
              <a:t>Tercer nivel</a:t>
            </a:r>
          </a:p>
          <a:p>
            <a:pPr lvl="3"/>
            <a:r>
              <a:rPr lang="fr-FR" smtClean="0"/>
              <a:t>Cuarto nivel</a:t>
            </a:r>
          </a:p>
          <a:p>
            <a:pPr lvl="4"/>
            <a:r>
              <a:rPr lang="fr-FR" smtClean="0"/>
              <a:t>Quinto nivel</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DF8ED-6A36-4ABB-B55D-B654D54E4A34}" type="datetimeFigureOut">
              <a:rPr lang="fr-FR" smtClean="0"/>
              <a:t>05/12/2022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F734D-244F-4E42-BA58-E861A5C02A3E}" type="slidenum">
              <a:rPr lang="fr-FR" smtClean="0"/>
              <a:t>'N°'</a:t>
            </a:fld>
            <a:endParaRPr lang="fr-FR"/>
          </a:p>
        </p:txBody>
      </p:sp>
    </p:spTree>
    <p:extLst>
      <p:ext uri="{BB962C8B-B14F-4D97-AF65-F5344CB8AC3E}">
        <p14:creationId xmlns:p14="http://schemas.microsoft.com/office/powerpoint/2010/main" val="90891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625600" y="1371601"/>
            <a:ext cx="9144000" cy="1112202"/>
          </a:xfrm>
        </p:spPr>
        <p:txBody>
          <a:bodyPr>
            <a:normAutofit/>
          </a:bodyPr>
          <a:lstStyle/>
          <a:p>
            <a:r>
              <a:rPr lang="fr-FR" b="1" dirty="0" smtClean="0"/>
              <a:t>Nuestras herramientas</a:t>
            </a:r>
            <a:endParaRPr lang="fr-FR" b="1" dirty="0"/>
          </a:p>
        </p:txBody>
      </p:sp>
      <p:sp>
        <p:nvSpPr>
          <p:cNvPr id="3" name="Sous-titre 2"/>
          <p:cNvSpPr>
            <a:spLocks noGrp="1"/>
          </p:cNvSpPr>
          <p:nvPr>
            <p:ph type="subTitle" idx="1"/>
          </p:nvPr>
        </p:nvSpPr>
        <p:spPr>
          <a:xfrm>
            <a:off x="1625600" y="3264791"/>
            <a:ext cx="9144000" cy="825428"/>
          </a:xfrm>
        </p:spPr>
        <p:txBody>
          <a:bodyPr>
            <a:normAutofit/>
          </a:bodyPr>
          <a:lstStyle/>
          <a:p>
            <a:r>
              <a:rPr lang="fr-FR" sz="3600" dirty="0" smtClean="0"/>
              <a:t>Entrevistas para la capitalización</a:t>
            </a:r>
            <a:endParaRPr lang="fr-FR" sz="3600" dirty="0"/>
          </a:p>
        </p:txBody>
      </p:sp>
      <p:pic>
        <p:nvPicPr>
          <p:cNvPr id="6" name="Image 5"/>
          <p:cNvPicPr>
            <a:picLocks noChangeAspect="1"/>
          </p:cNvPicPr>
          <p:nvPr/>
        </p:nvPicPr>
        <p:blipFill>
          <a:blip r:embed="rId4"/>
          <a:stretch>
            <a:fillRect/>
          </a:stretch>
        </p:blipFill>
        <p:spPr>
          <a:xfrm>
            <a:off x="2188123" y="4666999"/>
            <a:ext cx="1799678" cy="1754873"/>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074" y="4666998"/>
            <a:ext cx="2579926" cy="1754873"/>
          </a:xfrm>
          <a:prstGeom prst="rect">
            <a:avLst/>
          </a:prstGeom>
        </p:spPr>
      </p:pic>
    </p:spTree>
    <p:extLst>
      <p:ext uri="{BB962C8B-B14F-4D97-AF65-F5344CB8AC3E}">
        <p14:creationId xmlns:p14="http://schemas.microsoft.com/office/powerpoint/2010/main" val="2616280737"/>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57826" y="2775975"/>
            <a:ext cx="10225548" cy="1112202"/>
          </a:xfrm>
        </p:spPr>
        <p:txBody>
          <a:bodyPr>
            <a:normAutofit/>
          </a:bodyPr>
          <a:lstStyle/>
          <a:p>
            <a:r>
              <a:rPr lang="fr-FR" b="1" dirty="0" smtClean="0"/>
              <a:t>Mantenimiento</a:t>
            </a:r>
            <a:endParaRPr lang="fr-FR" b="1" dirty="0"/>
          </a:p>
        </p:txBody>
      </p:sp>
    </p:spTree>
    <p:extLst>
      <p:ext uri="{BB962C8B-B14F-4D97-AF65-F5344CB8AC3E}">
        <p14:creationId xmlns:p14="http://schemas.microsoft.com/office/powerpoint/2010/main" val="1488609977"/>
      </p:ext>
    </p:extLst>
  </p:cSld>
  <p:clrMapOvr>
    <a:masterClrMapping/>
  </p:clrMapOvr>
</p:sld>
</file>

<file path=ppt/slides/slide1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65300" y="366386"/>
            <a:ext cx="9144000" cy="1688281"/>
          </a:xfrm>
        </p:spPr>
        <p:txBody>
          <a:bodyPr>
            <a:normAutofit/>
          </a:bodyPr>
          <a:lstStyle/>
          <a:p>
            <a:pPr algn="just"/>
            <a:r>
              <a:rPr lang="fr-FR" sz="3200" dirty="0" smtClean="0"/>
              <a:t>Realice la entrevista en un entorno familiar para el entrevistado.</a:t>
            </a:r>
          </a:p>
        </p:txBody>
      </p:sp>
      <p:sp>
        <p:nvSpPr>
          <p:cNvPr id="6" name="Sous-titre 2"/>
          <p:cNvSpPr txBox="1">
            <a:spLocks/>
          </p:cNvSpPr>
          <p:nvPr/>
        </p:nvSpPr>
        <p:spPr>
          <a:xfrm>
            <a:off x="1765300" y="1299416"/>
            <a:ext cx="9144000" cy="12056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200" dirty="0" smtClean="0"/>
              <a:t>Evite una posición cara a cara, sino adopte una postura natural de discusión.</a:t>
            </a:r>
          </a:p>
        </p:txBody>
      </p:sp>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11435" r="10844" b="2790"/>
          <a:stretch/>
        </p:blipFill>
        <p:spPr>
          <a:xfrm>
            <a:off x="1215342" y="2417049"/>
            <a:ext cx="3336338" cy="3129688"/>
          </a:xfrm>
          <a:prstGeom prst="rect">
            <a:avLst/>
          </a:prstGeom>
          <a:ln w="28575">
            <a:solidFill>
              <a:srgbClr val="FF0000"/>
            </a:solidFill>
          </a:ln>
        </p:spPr>
      </p:pic>
      <p:pic>
        <p:nvPicPr>
          <p:cNvPr id="4" name="Image 3"/>
          <p:cNvPicPr>
            <a:picLocks noChangeAspect="1"/>
          </p:cNvPicPr>
          <p:nvPr/>
        </p:nvPicPr>
        <p:blipFill rotWithShape="1">
          <a:blip r:embed="rId5" cstate="print">
            <a:extLst>
              <a:ext uri="{28A0092B-C50C-407E-A947-70E740481C1C}">
                <a14:useLocalDpi xmlns:a14="http://schemas.microsoft.com/office/drawing/2010/main" val="0"/>
              </a:ext>
            </a:extLst>
          </a:blip>
          <a:srcRect l="11187" t="2" b="1670"/>
          <a:stretch/>
        </p:blipFill>
        <p:spPr>
          <a:xfrm>
            <a:off x="7722037" y="2417049"/>
            <a:ext cx="3737221" cy="3103216"/>
          </a:xfrm>
          <a:prstGeom prst="rect">
            <a:avLst/>
          </a:prstGeom>
          <a:ln w="28575">
            <a:solidFill>
              <a:srgbClr val="00B050"/>
            </a:solidFill>
          </a:ln>
        </p:spPr>
      </p:pic>
      <p:sp>
        <p:nvSpPr>
          <p:cNvPr id="7" name="Multiplication 6"/>
          <p:cNvSpPr/>
          <p:nvPr/>
        </p:nvSpPr>
        <p:spPr>
          <a:xfrm>
            <a:off x="2146911" y="5546737"/>
            <a:ext cx="1473200" cy="141393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787"/>
                    </a14:imgEffect>
                    <a14:imgEffect>
                      <a14:saturation sat="70000"/>
                    </a14:imgEffect>
                  </a14:imgLayer>
                </a14:imgProps>
              </a:ext>
              <a:ext uri="{28A0092B-C50C-407E-A947-70E740481C1C}">
                <a14:useLocalDpi xmlns:a14="http://schemas.microsoft.com/office/drawing/2010/main" val="0"/>
              </a:ext>
            </a:extLst>
          </a:blip>
          <a:stretch>
            <a:fillRect/>
          </a:stretch>
        </p:blipFill>
        <p:spPr>
          <a:xfrm>
            <a:off x="9153524" y="5666860"/>
            <a:ext cx="981877" cy="1007053"/>
          </a:xfrm>
          <a:prstGeom prst="rect">
            <a:avLst/>
          </a:prstGeom>
          <a:noFill/>
        </p:spPr>
      </p:pic>
    </p:spTree>
    <p:extLst>
      <p:ext uri="{BB962C8B-B14F-4D97-AF65-F5344CB8AC3E}">
        <p14:creationId xmlns:p14="http://schemas.microsoft.com/office/powerpoint/2010/main" val="449171352"/>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574800" y="1042219"/>
            <a:ext cx="9144000" cy="799281"/>
          </a:xfrm>
        </p:spPr>
        <p:txBody>
          <a:bodyPr>
            <a:normAutofit/>
          </a:bodyPr>
          <a:lstStyle/>
          <a:p>
            <a:pPr algn="just"/>
            <a:r>
              <a:rPr lang="fr-FR" sz="3600" dirty="0" smtClean="0"/>
              <a:t>Siga la guía de la entrevista</a:t>
            </a:r>
            <a:endParaRPr lang="fr-FR" sz="3600" dirty="0"/>
          </a:p>
        </p:txBody>
      </p:sp>
      <p:sp>
        <p:nvSpPr>
          <p:cNvPr id="4" name="Sous-titre 2"/>
          <p:cNvSpPr txBox="1">
            <a:spLocks/>
          </p:cNvSpPr>
          <p:nvPr/>
        </p:nvSpPr>
        <p:spPr>
          <a:xfrm>
            <a:off x="1574800" y="2705919"/>
            <a:ext cx="9144000" cy="659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No dude en reformular las preguntas</a:t>
            </a:r>
            <a:endParaRPr lang="fr-FR" sz="3600" dirty="0"/>
          </a:p>
        </p:txBody>
      </p:sp>
      <p:sp>
        <p:nvSpPr>
          <p:cNvPr id="5" name="Sous-titre 2"/>
          <p:cNvSpPr txBox="1">
            <a:spLocks/>
          </p:cNvSpPr>
          <p:nvPr/>
        </p:nvSpPr>
        <p:spPr>
          <a:xfrm>
            <a:off x="1574800" y="4229919"/>
            <a:ext cx="9144000" cy="14215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Omita algunas preguntas si sabe que los encuestados no podrán responderlas.</a:t>
            </a:r>
            <a:endParaRPr lang="fr-FR" sz="3600" dirty="0"/>
          </a:p>
        </p:txBody>
      </p:sp>
    </p:spTree>
    <p:extLst>
      <p:ext uri="{BB962C8B-B14F-4D97-AF65-F5344CB8AC3E}">
        <p14:creationId xmlns:p14="http://schemas.microsoft.com/office/powerpoint/2010/main" val="2502413984"/>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25600" y="2262407"/>
            <a:ext cx="9144000" cy="1472381"/>
          </a:xfrm>
        </p:spPr>
        <p:txBody>
          <a:bodyPr>
            <a:normAutofit lnSpcReduction="10000"/>
          </a:bodyPr>
          <a:lstStyle/>
          <a:p>
            <a:pPr algn="just"/>
            <a:r>
              <a:rPr lang="fr-FR" sz="3600" dirty="0" smtClean="0"/>
              <a:t>Toma de notas, grabación, vídeo, etc.: en función de los medios técnicos disponibles y de sus preferencias.</a:t>
            </a:r>
            <a:endParaRPr lang="fr-FR" sz="3600" dirty="0"/>
          </a:p>
        </p:txBody>
      </p:sp>
      <p:sp>
        <p:nvSpPr>
          <p:cNvPr id="6" name="Titre 1"/>
          <p:cNvSpPr>
            <a:spLocks noGrp="1"/>
          </p:cNvSpPr>
          <p:nvPr>
            <p:ph type="ctrTitle"/>
          </p:nvPr>
        </p:nvSpPr>
        <p:spPr>
          <a:xfrm>
            <a:off x="1084826" y="667775"/>
            <a:ext cx="10225548" cy="1112202"/>
          </a:xfrm>
        </p:spPr>
        <p:txBody>
          <a:bodyPr>
            <a:normAutofit/>
          </a:bodyPr>
          <a:lstStyle/>
          <a:p>
            <a:r>
              <a:rPr lang="fr-FR" b="1" dirty="0" smtClean="0">
                <a:solidFill>
                  <a:srgbClr val="FF0000"/>
                </a:solidFill>
              </a:rPr>
              <a:t>Aprovechar al máximo la entrevista</a:t>
            </a:r>
            <a:endParaRPr lang="fr-FR" b="1" dirty="0">
              <a:solidFill>
                <a:srgbClr val="FF0000"/>
              </a:solidFill>
            </a:endParaRPr>
          </a:p>
        </p:txBody>
      </p:sp>
      <p:sp>
        <p:nvSpPr>
          <p:cNvPr id="7" name="Sous-titre 2"/>
          <p:cNvSpPr txBox="1">
            <a:spLocks/>
          </p:cNvSpPr>
          <p:nvPr/>
        </p:nvSpPr>
        <p:spPr>
          <a:xfrm>
            <a:off x="1625600" y="4217218"/>
            <a:ext cx="9144000" cy="19549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Al procesar la entrevista, recoja los testimonios y compare las respuestas dadas a la misma pregunta/cuestión.</a:t>
            </a:r>
            <a:endParaRPr lang="fr-FR" sz="3600" dirty="0"/>
          </a:p>
        </p:txBody>
      </p:sp>
    </p:spTree>
    <p:extLst>
      <p:ext uri="{BB962C8B-B14F-4D97-AF65-F5344CB8AC3E}">
        <p14:creationId xmlns:p14="http://schemas.microsoft.com/office/powerpoint/2010/main" val="1137899463"/>
      </p:ext>
    </p:extLst>
  </p:cSld>
  <p:clrMapOvr>
    <a:masterClrMapping/>
  </p:clrMapOvr>
</p:sld>
</file>

<file path=ppt/slides/slide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5943600" y="100540"/>
            <a:ext cx="6177280" cy="3952947"/>
          </a:xfrm>
        </p:spPr>
        <p:txBody>
          <a:bodyPr>
            <a:noAutofit/>
          </a:bodyPr>
          <a:lstStyle/>
          <a:p>
            <a:pPr algn="just"/>
            <a:r>
              <a:rPr lang="fr-FR" sz="3600" dirty="0">
                <a:latin typeface="+mn-lt"/>
              </a:rPr>
              <a:t>Las entrevistas son una de las herramientas utilizadas para capitalizar. También existen otras herramientas para recabar información, como </a:t>
            </a:r>
            <a:r>
              <a:rPr lang="fr-FR" sz="3600" dirty="0">
                <a:latin typeface="+mn-lt"/>
              </a:rPr>
              <a:t>los talleres de debate en grupo y los </a:t>
            </a:r>
            <a:r>
              <a:rPr lang="fr-FR" sz="3600" dirty="0" smtClean="0">
                <a:latin typeface="+mn-lt"/>
              </a:rPr>
              <a:t>cuestionarios</a:t>
            </a:r>
            <a:r>
              <a:rPr lang="fr-FR" sz="3600" dirty="0">
                <a:latin typeface="+mn-lt"/>
              </a:rPr>
              <a:t>.</a:t>
            </a:r>
          </a:p>
        </p:txBody>
      </p:sp>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60" y="1732280"/>
            <a:ext cx="5669280" cy="4251960"/>
          </a:xfrm>
          <a:prstGeom prst="rect">
            <a:avLst/>
          </a:prstGeom>
        </p:spPr>
      </p:pic>
      <p:sp>
        <p:nvSpPr>
          <p:cNvPr id="4" name="ZoneTexte 3"/>
          <p:cNvSpPr txBox="1"/>
          <p:nvPr/>
        </p:nvSpPr>
        <p:spPr>
          <a:xfrm>
            <a:off x="0" y="6075680"/>
            <a:ext cx="6390640" cy="400110"/>
          </a:xfrm>
          <a:prstGeom prst="rect">
            <a:avLst/>
          </a:prstGeom>
          <a:noFill/>
        </p:spPr>
        <p:txBody>
          <a:bodyPr wrap="square" rtlCol="0">
            <a:spAutoFit/>
          </a:bodyPr>
          <a:lstStyle/>
          <a:p>
            <a:r>
              <a:rPr lang="fr-FR" sz="2000" i="1" dirty="0" smtClean="0"/>
              <a:t>Ejemplo de lluvia de ideas en grupo durante un taller</a:t>
            </a:r>
            <a:endParaRPr lang="fr-FR" sz="2000" i="1" dirty="0"/>
          </a:p>
        </p:txBody>
      </p:sp>
    </p:spTree>
    <p:extLst>
      <p:ext uri="{BB962C8B-B14F-4D97-AF65-F5344CB8AC3E}">
        <p14:creationId xmlns:p14="http://schemas.microsoft.com/office/powerpoint/2010/main" val="669951330"/>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97663" y="2141315"/>
            <a:ext cx="10225548" cy="1747777"/>
          </a:xfrm>
        </p:spPr>
        <p:txBody>
          <a:bodyPr>
            <a:normAutofit/>
          </a:bodyPr>
          <a:lstStyle/>
          <a:p>
            <a:r>
              <a:rPr lang="fr-FR" b="1" dirty="0" smtClean="0"/>
              <a:t>Elegir a las personas que testificarán</a:t>
            </a:r>
            <a:endParaRPr lang="fr-FR" b="1" dirty="0"/>
          </a:p>
        </p:txBody>
      </p:sp>
    </p:spTree>
    <p:extLst>
      <p:ext uri="{BB962C8B-B14F-4D97-AF65-F5344CB8AC3E}">
        <p14:creationId xmlns:p14="http://schemas.microsoft.com/office/powerpoint/2010/main" val="3910945979"/>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81100" y="2381329"/>
            <a:ext cx="10045700" cy="1168399"/>
          </a:xfrm>
        </p:spPr>
        <p:txBody>
          <a:bodyPr>
            <a:normAutofit/>
          </a:bodyPr>
          <a:lstStyle/>
          <a:p>
            <a:pPr algn="just"/>
            <a:r>
              <a:rPr lang="fr-FR" sz="3600" dirty="0" smtClean="0"/>
              <a:t>Entrevistar a personas con diferentes puntos de vista sobre la experiencia.</a:t>
            </a:r>
          </a:p>
        </p:txBody>
      </p:sp>
      <p:sp>
        <p:nvSpPr>
          <p:cNvPr id="5" name="Sous-titre 2"/>
          <p:cNvSpPr txBox="1">
            <a:spLocks/>
          </p:cNvSpPr>
          <p:nvPr/>
        </p:nvSpPr>
        <p:spPr>
          <a:xfrm>
            <a:off x="1181100" y="812054"/>
            <a:ext cx="10045700" cy="11683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El objetivo de la capitalización es "</a:t>
            </a:r>
            <a:r>
              <a:rPr lang="fr-FR" sz="3600" i="1" dirty="0" smtClean="0"/>
              <a:t>pasar de la experiencia al conocimiento compartible </a:t>
            </a:r>
            <a:r>
              <a:rPr lang="fr-FR" sz="3600" dirty="0" smtClean="0"/>
              <a:t>"*.</a:t>
            </a:r>
            <a:endParaRPr lang="fr-FR" sz="3600" dirty="0"/>
          </a:p>
        </p:txBody>
      </p:sp>
      <p:sp>
        <p:nvSpPr>
          <p:cNvPr id="6" name="Sous-titre 2"/>
          <p:cNvSpPr txBox="1">
            <a:spLocks/>
          </p:cNvSpPr>
          <p:nvPr/>
        </p:nvSpPr>
        <p:spPr>
          <a:xfrm>
            <a:off x="1181100" y="3892734"/>
            <a:ext cx="10045700" cy="11290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En caso de acción colectiva: </a:t>
            </a:r>
            <a:r>
              <a:rPr lang="fr-FR" sz="3600" b="1" dirty="0" smtClean="0"/>
              <a:t>entrevistar a un amplio abanico de partes interesadas.</a:t>
            </a:r>
          </a:p>
        </p:txBody>
      </p:sp>
      <p:sp>
        <p:nvSpPr>
          <p:cNvPr id="7" name="Sous-titre 2"/>
          <p:cNvSpPr txBox="1">
            <a:spLocks/>
          </p:cNvSpPr>
          <p:nvPr/>
        </p:nvSpPr>
        <p:spPr>
          <a:xfrm>
            <a:off x="1181100" y="5778501"/>
            <a:ext cx="10045700" cy="723899"/>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2800" b="1" dirty="0"/>
              <a:t>*Pierre </a:t>
            </a:r>
            <a:r>
              <a:rPr lang="fr-FR" sz="2800" b="1" dirty="0" smtClean="0"/>
              <a:t>de </a:t>
            </a:r>
            <a:r>
              <a:rPr lang="fr-FR" sz="2800" b="1" dirty="0" err="1" smtClean="0"/>
              <a:t>Zutter</a:t>
            </a:r>
            <a:r>
              <a:rPr lang="fr-FR" sz="2800" i="1" dirty="0" smtClean="0"/>
              <a:t>, Des histoires, des savoirs, des hommes : l'expérience est un capital, </a:t>
            </a:r>
            <a:r>
              <a:rPr lang="fr-FR" sz="2800" dirty="0" smtClean="0"/>
              <a:t>1994</a:t>
            </a:r>
            <a:r>
              <a:rPr lang="fr-FR" sz="2800" i="1" dirty="0" smtClean="0"/>
              <a:t>. </a:t>
            </a:r>
          </a:p>
        </p:txBody>
      </p:sp>
    </p:spTree>
    <p:extLst>
      <p:ext uri="{BB962C8B-B14F-4D97-AF65-F5344CB8AC3E}">
        <p14:creationId xmlns:p14="http://schemas.microsoft.com/office/powerpoint/2010/main" val="4063231495"/>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5" name="Sous-titre 2"/>
          <p:cNvSpPr txBox="1">
            <a:spLocks/>
          </p:cNvSpPr>
          <p:nvPr/>
        </p:nvSpPr>
        <p:spPr>
          <a:xfrm>
            <a:off x="1113022" y="2459053"/>
            <a:ext cx="10045700" cy="154578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Las personas entrevistadas deben tener una visión y una experiencia relevantes y completas de la experiencia que se va a capitalizar.</a:t>
            </a:r>
            <a:endParaRPr lang="fr-FR" sz="3600" dirty="0"/>
          </a:p>
        </p:txBody>
      </p:sp>
    </p:spTree>
    <p:extLst>
      <p:ext uri="{BB962C8B-B14F-4D97-AF65-F5344CB8AC3E}">
        <p14:creationId xmlns:p14="http://schemas.microsoft.com/office/powerpoint/2010/main" val="1843319107"/>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995926" y="2763275"/>
            <a:ext cx="10225548" cy="1112202"/>
          </a:xfrm>
        </p:spPr>
        <p:txBody>
          <a:bodyPr>
            <a:normAutofit/>
          </a:bodyPr>
          <a:lstStyle/>
          <a:p>
            <a:r>
              <a:rPr lang="fr-FR" b="1" dirty="0" smtClean="0"/>
              <a:t>Preparar una guía de entrevista</a:t>
            </a:r>
            <a:endParaRPr lang="fr-FR" b="1" dirty="0"/>
          </a:p>
        </p:txBody>
      </p:sp>
    </p:spTree>
    <p:extLst>
      <p:ext uri="{BB962C8B-B14F-4D97-AF65-F5344CB8AC3E}">
        <p14:creationId xmlns:p14="http://schemas.microsoft.com/office/powerpoint/2010/main" val="2502450798"/>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4" name="Sous-titre 2"/>
          <p:cNvSpPr txBox="1">
            <a:spLocks/>
          </p:cNvSpPr>
          <p:nvPr/>
        </p:nvSpPr>
        <p:spPr>
          <a:xfrm>
            <a:off x="336685" y="1006727"/>
            <a:ext cx="5772286" cy="17804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La guía de la entrevista se basa en los Términos de referencia de la capitalización.</a:t>
            </a:r>
          </a:p>
        </p:txBody>
      </p:sp>
      <p:sp>
        <p:nvSpPr>
          <p:cNvPr id="5" name="Sous-titre 2"/>
          <p:cNvSpPr txBox="1">
            <a:spLocks/>
          </p:cNvSpPr>
          <p:nvPr/>
        </p:nvSpPr>
        <p:spPr>
          <a:xfrm>
            <a:off x="172396" y="4523627"/>
            <a:ext cx="5936575" cy="12945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Debe destacar la información que busca.</a:t>
            </a:r>
          </a:p>
        </p:txBody>
      </p:sp>
      <p:pic>
        <p:nvPicPr>
          <p:cNvPr id="2" name="Image 1"/>
          <p:cNvPicPr>
            <a:picLocks noChangeAspect="1"/>
          </p:cNvPicPr>
          <p:nvPr/>
        </p:nvPicPr>
        <p:blipFill rotWithShape="1">
          <a:blip r:embed="rId4"/>
          <a:srcRect l="28049" t="20449" r="28547" b="10709"/>
          <a:stretch/>
        </p:blipFill>
        <p:spPr>
          <a:xfrm>
            <a:off x="6361890" y="896657"/>
            <a:ext cx="5616102" cy="5257886"/>
          </a:xfrm>
          <a:prstGeom prst="rect">
            <a:avLst/>
          </a:prstGeom>
        </p:spPr>
      </p:pic>
      <p:sp>
        <p:nvSpPr>
          <p:cNvPr id="6" name="ZoneTexte 5"/>
          <p:cNvSpPr txBox="1"/>
          <p:nvPr/>
        </p:nvSpPr>
        <p:spPr>
          <a:xfrm>
            <a:off x="5801360" y="6150114"/>
            <a:ext cx="6390640" cy="707886"/>
          </a:xfrm>
          <a:prstGeom prst="rect">
            <a:avLst/>
          </a:prstGeom>
          <a:noFill/>
        </p:spPr>
        <p:txBody>
          <a:bodyPr wrap="square" rtlCol="0">
            <a:spAutoFit/>
          </a:bodyPr>
          <a:lstStyle/>
          <a:p>
            <a:r>
              <a:rPr lang="fr-FR" sz="2000" i="1" dirty="0" smtClean="0"/>
              <a:t>Pliego de condiciones para un estudio de capitalización realizado por el proyecto Recasé</a:t>
            </a:r>
            <a:endParaRPr lang="fr-FR" sz="2000" i="1" dirty="0"/>
          </a:p>
        </p:txBody>
      </p:sp>
    </p:spTree>
    <p:extLst>
      <p:ext uri="{BB962C8B-B14F-4D97-AF65-F5344CB8AC3E}">
        <p14:creationId xmlns:p14="http://schemas.microsoft.com/office/powerpoint/2010/main" val="308569355"/>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4" name="Sous-titre 2"/>
          <p:cNvSpPr txBox="1">
            <a:spLocks/>
          </p:cNvSpPr>
          <p:nvPr/>
        </p:nvSpPr>
        <p:spPr>
          <a:xfrm>
            <a:off x="1651000" y="661219"/>
            <a:ext cx="9118600" cy="12310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Utilice preguntas abiertas para facilitar la expresión.</a:t>
            </a:r>
          </a:p>
        </p:txBody>
      </p:sp>
      <p:sp>
        <p:nvSpPr>
          <p:cNvPr id="6" name="Sous-titre 2"/>
          <p:cNvSpPr txBox="1">
            <a:spLocks/>
          </p:cNvSpPr>
          <p:nvPr/>
        </p:nvSpPr>
        <p:spPr>
          <a:xfrm>
            <a:off x="1625600" y="4417962"/>
            <a:ext cx="9144000" cy="17534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3600" dirty="0" smtClean="0"/>
              <a:t>Conviene variar las guías de entrevista en función de las partes interesadas, pero tener preguntas comunes. </a:t>
            </a:r>
            <a:endParaRPr lang="fr-FR" sz="3600" dirty="0"/>
          </a:p>
        </p:txBody>
      </p:sp>
    </p:spTree>
    <p:extLst>
      <p:ext uri="{BB962C8B-B14F-4D97-AF65-F5344CB8AC3E}">
        <p14:creationId xmlns:p14="http://schemas.microsoft.com/office/powerpoint/2010/main" val="3965968959"/>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alphaModFix amt="64000"/>
            <a:lum/>
          </a:blip>
          <a:srcRect/>
          <a:tile tx="0" ty="0" sx="100000" sy="100000" flip="none" algn="tl"/>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70000" y="1168400"/>
            <a:ext cx="9944100" cy="1422400"/>
          </a:xfrm>
        </p:spPr>
        <p:txBody>
          <a:bodyPr>
            <a:noAutofit/>
          </a:bodyPr>
          <a:lstStyle/>
          <a:p>
            <a:pPr algn="just"/>
            <a:r>
              <a:rPr lang="fr-FR" sz="4400" b="1" dirty="0" smtClean="0"/>
              <a:t>Mayúsculas ≠ encuesta</a:t>
            </a:r>
            <a:r>
              <a:rPr lang="fr-FR" sz="4400" dirty="0" smtClean="0"/>
              <a:t>: la </a:t>
            </a:r>
            <a:r>
              <a:rPr lang="fr-FR" sz="4400" dirty="0"/>
              <a:t>guía no es </a:t>
            </a:r>
            <a:r>
              <a:rPr lang="fr-FR" sz="4400" dirty="0" smtClean="0"/>
              <a:t>fija, evoluciona a lo largo de las entrevistas.</a:t>
            </a:r>
          </a:p>
        </p:txBody>
      </p:sp>
      <p:sp>
        <p:nvSpPr>
          <p:cNvPr id="7" name="Sous-titre 2"/>
          <p:cNvSpPr txBox="1">
            <a:spLocks/>
          </p:cNvSpPr>
          <p:nvPr/>
        </p:nvSpPr>
        <p:spPr>
          <a:xfrm>
            <a:off x="1270000" y="3136900"/>
            <a:ext cx="9944100" cy="1422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fr-FR" sz="4400" dirty="0" smtClean="0"/>
              <a:t>La redacción de las preguntas puede cambiar, pero es importante mantener la esencia o el tema de la pregunta.</a:t>
            </a:r>
          </a:p>
        </p:txBody>
      </p:sp>
    </p:spTree>
    <p:extLst>
      <p:ext uri="{BB962C8B-B14F-4D97-AF65-F5344CB8AC3E}">
        <p14:creationId xmlns:p14="http://schemas.microsoft.com/office/powerpoint/2010/main" val="23072724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1393</ap:TotalTime>
  <ap:Words>907</ap:Words>
  <ap:Application>Microsoft Office PowerPoint</ap:Application>
  <ap:PresentationFormat>Grand écran</ap:PresentationFormat>
  <ap:Paragraphs>59</ap:Paragraphs>
  <ap:Slides>13</ap:Slides>
  <ap:Notes>13</ap:Notes>
  <ap:HiddenSlides>0</ap:HiddenSlides>
  <ap:MMClips>0</ap:MMClips>
  <ap:ScaleCrop>false</ap:ScaleCrop>
  <ap:HeadingPairs>
    <vt:vector baseType="variant" size="6">
      <vt:variant>
        <vt:lpstr>Polices utilisées</vt:lpstr>
      </vt:variant>
      <vt:variant>
        <vt:i4>3</vt:i4>
      </vt:variant>
      <vt:variant>
        <vt:lpstr>Thème</vt:lpstr>
      </vt:variant>
      <vt:variant>
        <vt:i4>1</vt:i4>
      </vt:variant>
      <vt:variant>
        <vt:lpstr>Titres des diapositives</vt:lpstr>
      </vt:variant>
      <vt:variant>
        <vt:i4>13</vt:i4>
      </vt:variant>
    </vt:vector>
  </ap:HeadingPairs>
  <ap:TitlesOfParts>
    <vt:vector baseType="lpstr" size="17">
      <vt:lpstr>Arial</vt:lpstr>
      <vt:lpstr>Calibri</vt:lpstr>
      <vt:lpstr>Calibri Light</vt:lpstr>
      <vt:lpstr>Thème Office</vt:lpstr>
      <vt:lpstr>Nos outils</vt:lpstr>
      <vt:lpstr>Les entretiens sont un des outils de capitalisation. Il existe également d'autres outils permettant de récolter des informations tels que : des ateliers de réflexion collective, des questionnaires, etc.</vt:lpstr>
      <vt:lpstr>Choisir les personnes qui vont témoigner</vt:lpstr>
      <vt:lpstr>Présentation PowerPoint</vt:lpstr>
      <vt:lpstr>Présentation PowerPoint</vt:lpstr>
      <vt:lpstr>Préparer un guide d’entretien</vt:lpstr>
      <vt:lpstr>Présentation PowerPoint</vt:lpstr>
      <vt:lpstr>Présentation PowerPoint</vt:lpstr>
      <vt:lpstr>Présentation PowerPoint</vt:lpstr>
      <vt:lpstr>L’entretien</vt:lpstr>
      <vt:lpstr>Présentation PowerPoint</vt:lpstr>
      <vt:lpstr>Présentation PowerPoint</vt:lpstr>
      <vt:lpstr>Exploiter l’entretien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Nos outils</dc:title>
  <dc:creator>Admin</dc:creator>
  <lastModifiedBy>Admin</lastModifiedBy>
  <revision>67</revision>
  <dcterms:created xsi:type="dcterms:W3CDTF">2022-09-13T10:07:46.0000000Z</dcterms:created>
  <dcterms:modified xsi:type="dcterms:W3CDTF">2022-12-05T09:42:57.0000000Z</dcterms:modified>
  <keywords>, docId:64F3F94A16E5C5CA53CE4903F4C678BB</keywords>
</coreProperties>
</file>